
<file path=[Content_Types].xml><?xml version="1.0" encoding="utf-8"?>
<Types xmlns="http://schemas.openxmlformats.org/package/2006/content-types">
  <Default Extension="emf" ContentType="image/x-emf"/>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18"/>
  </p:notesMasterIdLst>
  <p:handoutMasterIdLst>
    <p:handoutMasterId r:id="rId19"/>
  </p:handoutMasterIdLst>
  <p:sldIdLst>
    <p:sldId id="314" r:id="rId5"/>
    <p:sldId id="316" r:id="rId6"/>
    <p:sldId id="324" r:id="rId7"/>
    <p:sldId id="323" r:id="rId8"/>
    <p:sldId id="326" r:id="rId9"/>
    <p:sldId id="325" r:id="rId10"/>
    <p:sldId id="329" r:id="rId11"/>
    <p:sldId id="333" r:id="rId12"/>
    <p:sldId id="328" r:id="rId13"/>
    <p:sldId id="330" r:id="rId14"/>
    <p:sldId id="331" r:id="rId15"/>
    <p:sldId id="327" r:id="rId16"/>
    <p:sldId id="320" r:id="rId1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85">
          <p15:clr>
            <a:srgbClr val="A4A3A4"/>
          </p15:clr>
        </p15:guide>
        <p15:guide id="2" pos="39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9E9A95"/>
    <a:srgbClr val="382E25"/>
    <a:srgbClr val="C17945"/>
    <a:srgbClr val="31526A"/>
    <a:srgbClr val="690304"/>
    <a:srgbClr val="252626"/>
    <a:srgbClr val="A6A6A6"/>
    <a:srgbClr val="C6BFBB"/>
    <a:srgbClr val="EDEBE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B49FEB-A224-43C8-A337-6789B0D63473}" v="63" dt="2023-04-25T04:14:47.315"/>
    <p1510:client id="{334EA276-BEDA-4B08-838C-0C9E3B68A5ED}" v="285" dt="2023-04-25T04:03:15.801"/>
    <p1510:client id="{8285C981-837B-424E-AE77-8D2567F76045}" v="15" dt="2023-04-25T03:22:39.256"/>
    <p1510:client id="{AC21EC6E-8C45-4ADF-8AA2-6EFA19FFDF18}" v="3" dt="2023-04-25T03:27:40.959"/>
    <p1510:client id="{DBFE1657-B9B8-481C-8C36-1B4F28FF7FBB}" v="933" dt="2023-04-25T02:35:39.117"/>
    <p1510:client id="{EAFE5F48-2F33-F34A-A9E4-509A03BBCF48}" v="2" dt="2023-04-25T04:34:11.091"/>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61" d="100"/>
          <a:sy n="161" d="100"/>
        </p:scale>
        <p:origin x="784" y="200"/>
      </p:cViewPr>
      <p:guideLst>
        <p:guide orient="horz" pos="3185"/>
        <p:guide pos="392"/>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7859BD-4604-2843-976C-9F2DEE3C79DB}" type="datetimeFigureOut">
              <a:rPr lang="en-US" smtClean="0"/>
              <a:t>4/25/23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B64456-6A4C-DF40-836A-7ED7CB7228F1}" type="slidenum">
              <a:rPr lang="en-US" smtClean="0"/>
              <a:t>‹#›</a:t>
            </a:fld>
            <a:endParaRPr lang="en-US"/>
          </a:p>
        </p:txBody>
      </p:sp>
    </p:spTree>
    <p:extLst>
      <p:ext uri="{BB962C8B-B14F-4D97-AF65-F5344CB8AC3E}">
        <p14:creationId xmlns:p14="http://schemas.microsoft.com/office/powerpoint/2010/main" val="2632783248"/>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E108F45-8DB7-E449-85E4-EC04F96DF3AA}" type="datetimeFigureOut">
              <a:rPr lang="en-US" smtClean="0"/>
              <a:t>4/25/23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06D261-4ACC-5E49-97C5-9D8FD2D9A3AF}" type="slidenum">
              <a:rPr lang="en-US" smtClean="0"/>
              <a:t>‹#›</a:t>
            </a:fld>
            <a:endParaRPr lang="en-US"/>
          </a:p>
        </p:txBody>
      </p:sp>
    </p:spTree>
    <p:extLst>
      <p:ext uri="{BB962C8B-B14F-4D97-AF65-F5344CB8AC3E}">
        <p14:creationId xmlns:p14="http://schemas.microsoft.com/office/powerpoint/2010/main" val="19473455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633304" y="-648376"/>
            <a:ext cx="733465" cy="2367520"/>
            <a:chOff x="685136" y="-246616"/>
            <a:chExt cx="733465" cy="2367520"/>
          </a:xfrm>
        </p:grpSpPr>
        <p:sp>
          <p:nvSpPr>
            <p:cNvPr id="6" name="Rectangle 5"/>
            <p:cNvSpPr/>
            <p:nvPr userDrawn="1"/>
          </p:nvSpPr>
          <p:spPr>
            <a:xfrm>
              <a:off x="685136" y="-246616"/>
              <a:ext cx="733465" cy="2367520"/>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7308" y="1380149"/>
              <a:ext cx="489120" cy="620806"/>
            </a:xfrm>
            <a:prstGeom prst="rect">
              <a:avLst/>
            </a:prstGeom>
          </p:spPr>
        </p:pic>
      </p:grpSp>
      <p:sp>
        <p:nvSpPr>
          <p:cNvPr id="2" name="Title 1"/>
          <p:cNvSpPr>
            <a:spLocks noGrp="1"/>
          </p:cNvSpPr>
          <p:nvPr userDrawn="1">
            <p:ph type="title" hasCustomPrompt="1"/>
          </p:nvPr>
        </p:nvSpPr>
        <p:spPr>
          <a:xfrm>
            <a:off x="502903" y="2766523"/>
            <a:ext cx="7734221" cy="1114494"/>
          </a:xfrm>
        </p:spPr>
        <p:txBody>
          <a:bodyPr anchor="ctr">
            <a:normAutofit/>
          </a:bodyPr>
          <a:lstStyle>
            <a:lvl1pPr>
              <a:lnSpc>
                <a:spcPct val="90000"/>
              </a:lnSpc>
              <a:defRPr sz="4000" b="1" i="0" spc="0" baseline="0">
                <a:solidFill>
                  <a:schemeClr val="bg1"/>
                </a:solidFill>
                <a:latin typeface="Arial"/>
                <a:cs typeface="Arial"/>
              </a:defRPr>
            </a:lvl1pPr>
          </a:lstStyle>
          <a:p>
            <a:r>
              <a:rPr lang="en-US"/>
              <a:t>Unnecessarily extra long title of presentation</a:t>
            </a:r>
          </a:p>
        </p:txBody>
      </p:sp>
      <p:sp>
        <p:nvSpPr>
          <p:cNvPr id="11" name="Text Placeholder 19"/>
          <p:cNvSpPr>
            <a:spLocks noGrp="1"/>
          </p:cNvSpPr>
          <p:nvPr userDrawn="1">
            <p:ph type="body" sz="quarter" idx="10" hasCustomPrompt="1"/>
          </p:nvPr>
        </p:nvSpPr>
        <p:spPr>
          <a:xfrm>
            <a:off x="530694" y="4709821"/>
            <a:ext cx="7734222" cy="277654"/>
          </a:xfrm>
        </p:spPr>
        <p:txBody>
          <a:bodyPr anchor="ctr">
            <a:noAutofit/>
          </a:bodyPr>
          <a:lstStyle>
            <a:lvl1pPr marL="0" indent="0">
              <a:buNone/>
              <a:defRPr sz="1100" b="1" spc="80" baseline="0">
                <a:solidFill>
                  <a:srgbClr val="A6A6A6"/>
                </a:solidFill>
                <a:latin typeface="Arial"/>
                <a:cs typeface="Arial"/>
              </a:defRPr>
            </a:lvl1pPr>
          </a:lstStyle>
          <a:p>
            <a:pPr lvl="0"/>
            <a:r>
              <a:rPr lang="en-US"/>
              <a:t>INDIANA UNIVERSITY BLOOMINGTON</a:t>
            </a:r>
          </a:p>
        </p:txBody>
      </p:sp>
      <p:sp>
        <p:nvSpPr>
          <p:cNvPr id="9" name="Text Placeholder 19"/>
          <p:cNvSpPr>
            <a:spLocks noGrp="1"/>
          </p:cNvSpPr>
          <p:nvPr>
            <p:ph type="body" sz="quarter" idx="11" hasCustomPrompt="1"/>
          </p:nvPr>
        </p:nvSpPr>
        <p:spPr>
          <a:xfrm>
            <a:off x="530694" y="2443859"/>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a:t>SUBHEAD OR NAME OF SCHOOL, DEPARTMENT, OR UNIT</a:t>
            </a:r>
          </a:p>
        </p:txBody>
      </p:sp>
    </p:spTree>
    <p:extLst>
      <p:ext uri="{BB962C8B-B14F-4D97-AF65-F5344CB8AC3E}">
        <p14:creationId xmlns:p14="http://schemas.microsoft.com/office/powerpoint/2010/main" val="1256653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a:p>
        </p:txBody>
      </p:sp>
      <p:sp>
        <p:nvSpPr>
          <p:cNvPr id="14" name="Title 13"/>
          <p:cNvSpPr>
            <a:spLocks noGrp="1"/>
          </p:cNvSpPr>
          <p:nvPr>
            <p:ph type="title" hasCustomPrompt="1"/>
          </p:nvPr>
        </p:nvSpPr>
        <p:spPr>
          <a:xfrm>
            <a:off x="506694" y="2274522"/>
            <a:ext cx="6802482" cy="656910"/>
          </a:xfrm>
        </p:spPr>
        <p:txBody>
          <a:bodyPr anchor="ctr">
            <a:noAutofit/>
          </a:bodyPr>
          <a:lstStyle>
            <a:lvl1pPr>
              <a:defRPr sz="4000" b="1" i="0" spc="0" baseline="0">
                <a:solidFill>
                  <a:srgbClr val="FFFFFF"/>
                </a:solidFill>
                <a:latin typeface="Arial"/>
                <a:cs typeface="Arial"/>
              </a:defRPr>
            </a:lvl1pPr>
          </a:lstStyle>
          <a:p>
            <a:r>
              <a:rPr lang="en-US"/>
              <a:t>Section Heading</a:t>
            </a:r>
          </a:p>
        </p:txBody>
      </p:sp>
      <p:sp>
        <p:nvSpPr>
          <p:cNvPr id="20" name="Text Placeholder 19"/>
          <p:cNvSpPr>
            <a:spLocks noGrp="1"/>
          </p:cNvSpPr>
          <p:nvPr>
            <p:ph type="body" sz="quarter" idx="10" hasCustomPrompt="1"/>
          </p:nvPr>
        </p:nvSpPr>
        <p:spPr>
          <a:xfrm>
            <a:off x="526131" y="2031339"/>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a:t>SECTION NUMBER OR SUBTITLE</a:t>
            </a:r>
          </a:p>
        </p:txBody>
      </p:sp>
      <p:sp>
        <p:nvSpPr>
          <p:cNvPr id="4" name="Rectangle 3"/>
          <p:cNvSpPr/>
          <p:nvPr userDrawn="1"/>
        </p:nvSpPr>
        <p:spPr>
          <a:xfrm>
            <a:off x="-14942" y="2032000"/>
            <a:ext cx="148614" cy="836706"/>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785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ly: whit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9827" y="759070"/>
            <a:ext cx="8004391" cy="699065"/>
          </a:xfrm>
        </p:spPr>
        <p:txBody>
          <a:bodyPr>
            <a:normAutofit/>
          </a:bodyPr>
          <a:lstStyle>
            <a:lvl1pPr>
              <a:defRPr sz="3000" b="1" i="0" cap="none" spc="0">
                <a:solidFill>
                  <a:srgbClr val="404041"/>
                </a:solidFill>
                <a:latin typeface="Arial"/>
                <a:cs typeface="Arial"/>
              </a:defRPr>
            </a:lvl1pPr>
          </a:lstStyle>
          <a:p>
            <a:r>
              <a:rPr lang="en-US"/>
              <a:t>Click to edit master title style</a:t>
            </a:r>
          </a:p>
        </p:txBody>
      </p:sp>
      <p:sp>
        <p:nvSpPr>
          <p:cNvPr id="5" name="Rectangle 4"/>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a:t>SECTION TITLE OR SUBTITLE</a:t>
            </a:r>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a:p>
        </p:txBody>
      </p:sp>
      <p:sp>
        <p:nvSpPr>
          <p:cNvPr id="7" name="Text Placeholder 2"/>
          <p:cNvSpPr>
            <a:spLocks noGrp="1"/>
          </p:cNvSpPr>
          <p:nvPr>
            <p:ph idx="1" hasCustomPrompt="1"/>
          </p:nvPr>
        </p:nvSpPr>
        <p:spPr>
          <a:xfrm>
            <a:off x="518824" y="1629404"/>
            <a:ext cx="8015594"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a:t>Click to edit master subtitle style</a:t>
            </a:r>
          </a:p>
        </p:txBody>
      </p:sp>
      <p:grpSp>
        <p:nvGrpSpPr>
          <p:cNvPr id="12" name="Group 11"/>
          <p:cNvGrpSpPr/>
          <p:nvPr userDrawn="1"/>
        </p:nvGrpSpPr>
        <p:grpSpPr>
          <a:xfrm>
            <a:off x="-30788" y="4661517"/>
            <a:ext cx="9228667" cy="528963"/>
            <a:chOff x="-30788" y="4661517"/>
            <a:chExt cx="9228667" cy="528963"/>
          </a:xfrm>
        </p:grpSpPr>
        <p:sp>
          <p:nvSpPr>
            <p:cNvPr id="14" name="Rectangle 13"/>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21" name="TextBox 20"/>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Tree>
    <p:extLst>
      <p:ext uri="{BB962C8B-B14F-4D97-AF65-F5344CB8AC3E}">
        <p14:creationId xmlns:p14="http://schemas.microsoft.com/office/powerpoint/2010/main" val="3682060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and photo: whit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25303" y="464386"/>
            <a:ext cx="4560579" cy="779318"/>
          </a:xfrm>
          <a:prstGeom prst="rect">
            <a:avLst/>
          </a:prstGeom>
        </p:spPr>
        <p:txBody>
          <a:bodyPr vert="horz" lIns="91440" tIns="45720" rIns="91440" bIns="45720" rtlCol="0" anchor="ctr">
            <a:noAutofit/>
          </a:bodyPr>
          <a:lstStyle>
            <a:lvl1pPr>
              <a:defRPr sz="3000" b="1" i="0" spc="0">
                <a:solidFill>
                  <a:srgbClr val="404041"/>
                </a:solidFill>
                <a:latin typeface="Arial"/>
                <a:cs typeface="Arial"/>
              </a:defRPr>
            </a:lvl1pPr>
          </a:lstStyle>
          <a:p>
            <a:r>
              <a:rPr lang="en-US"/>
              <a:t>Click to edit master title style</a:t>
            </a:r>
          </a:p>
        </p:txBody>
      </p:sp>
      <p:sp>
        <p:nvSpPr>
          <p:cNvPr id="8" name="Text Placeholder 2"/>
          <p:cNvSpPr>
            <a:spLocks noGrp="1"/>
          </p:cNvSpPr>
          <p:nvPr>
            <p:ph idx="1"/>
          </p:nvPr>
        </p:nvSpPr>
        <p:spPr>
          <a:xfrm>
            <a:off x="525303" y="1629405"/>
            <a:ext cx="4560579" cy="2792362"/>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rgbClr val="404041"/>
                </a:solidFill>
                <a:latin typeface="Arial"/>
                <a:cs typeface="Arial"/>
              </a:defRPr>
            </a:lvl1pPr>
            <a:lvl2pPr marL="742950" indent="-285750">
              <a:lnSpc>
                <a:spcPct val="100000"/>
              </a:lnSpc>
              <a:buFont typeface="Arial"/>
              <a:buChar char="•"/>
              <a:defRPr sz="1800">
                <a:solidFill>
                  <a:srgbClr val="404041"/>
                </a:solidFill>
                <a:latin typeface="Arial"/>
                <a:cs typeface="Arial"/>
              </a:defRPr>
            </a:lvl2pPr>
            <a:lvl3pPr marL="1143000" indent="-228600">
              <a:lnSpc>
                <a:spcPct val="100000"/>
              </a:lnSpc>
              <a:buFont typeface="Arial"/>
              <a:buChar char="•"/>
              <a:defRPr sz="1800">
                <a:solidFill>
                  <a:srgbClr val="404041"/>
                </a:solidFill>
                <a:latin typeface="Arial"/>
                <a:cs typeface="Arial"/>
              </a:defRPr>
            </a:lvl3pPr>
            <a:lvl4pPr marL="1600200" indent="-228600">
              <a:lnSpc>
                <a:spcPct val="100000"/>
              </a:lnSpc>
              <a:buFont typeface="Arial"/>
              <a:buChar char="•"/>
              <a:defRPr sz="1800">
                <a:solidFill>
                  <a:srgbClr val="404041"/>
                </a:solidFill>
                <a:latin typeface="Arial"/>
                <a:cs typeface="Arial"/>
              </a:defRPr>
            </a:lvl4pPr>
            <a:lvl5pPr marL="2057400" indent="-228600">
              <a:lnSpc>
                <a:spcPct val="100000"/>
              </a:lnSpc>
              <a:buFont typeface="Arial"/>
              <a:buChar char="•"/>
              <a:defRPr sz="1800">
                <a:solidFill>
                  <a:srgbClr val="40404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9"/>
          <p:cNvSpPr>
            <a:spLocks noGrp="1"/>
          </p:cNvSpPr>
          <p:nvPr>
            <p:ph type="pic" sz="quarter" idx="10"/>
          </p:nvPr>
        </p:nvSpPr>
        <p:spPr>
          <a:xfrm>
            <a:off x="5573058" y="0"/>
            <a:ext cx="3570941" cy="5143500"/>
          </a:xfrm>
        </p:spPr>
        <p:txBody>
          <a:bodyPr/>
          <a:lstStyle/>
          <a:p>
            <a:r>
              <a:rPr lang="en-US"/>
              <a:t>Click icon to add picture</a:t>
            </a:r>
          </a:p>
        </p:txBody>
      </p:sp>
      <p:sp>
        <p:nvSpPr>
          <p:cNvPr id="17" name="Rectangle 16"/>
          <p:cNvSpPr/>
          <p:nvPr userDrawn="1"/>
        </p:nvSpPr>
        <p:spPr>
          <a:xfrm>
            <a:off x="0"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1" name="Rectangle 10"/>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32203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only: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23348" y="759070"/>
            <a:ext cx="8004409" cy="699065"/>
          </a:xfrm>
        </p:spPr>
        <p:txBody>
          <a:bodyPr>
            <a:normAutofit/>
          </a:bodyPr>
          <a:lstStyle>
            <a:lvl1pPr>
              <a:defRPr sz="3000" b="1" i="0" cap="none" spc="0">
                <a:solidFill>
                  <a:schemeClr val="bg1"/>
                </a:solidFill>
                <a:latin typeface="Arial"/>
                <a:cs typeface="Arial"/>
              </a:defRPr>
            </a:lvl1pPr>
          </a:lstStyle>
          <a:p>
            <a:r>
              <a:rPr lang="en-US"/>
              <a:t>Click to edit master title style</a:t>
            </a:r>
          </a:p>
        </p:txBody>
      </p:sp>
      <p:sp>
        <p:nvSpPr>
          <p:cNvPr id="3" name="Subtitle 2"/>
          <p:cNvSpPr>
            <a:spLocks noGrp="1"/>
          </p:cNvSpPr>
          <p:nvPr>
            <p:ph type="subTitle" idx="1"/>
          </p:nvPr>
        </p:nvSpPr>
        <p:spPr>
          <a:xfrm>
            <a:off x="523348" y="1630404"/>
            <a:ext cx="8011069" cy="2818769"/>
          </a:xfrm>
        </p:spPr>
        <p:txBody>
          <a:bodyPr>
            <a:normAutofit/>
          </a:bodyPr>
          <a:lstStyle>
            <a:lvl1pPr marL="342900" indent="-342900" algn="l">
              <a:lnSpc>
                <a:spcPct val="100000"/>
              </a:lnSpc>
              <a:buFont typeface="+mj-lt"/>
              <a:buAutoNum type="arabicPeriod"/>
              <a:defRPr sz="1800" spc="0">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3" name="Text Placeholder 19"/>
          <p:cNvSpPr>
            <a:spLocks noGrp="1"/>
          </p:cNvSpPr>
          <p:nvPr>
            <p:ph type="body" sz="quarter" idx="10" hasCustomPrompt="1"/>
          </p:nvPr>
        </p:nvSpPr>
        <p:spPr>
          <a:xfrm>
            <a:off x="4833956" y="284947"/>
            <a:ext cx="3700462" cy="252412"/>
          </a:xfrm>
        </p:spPr>
        <p:txBody>
          <a:bodyPr>
            <a:noAutofit/>
          </a:bodyPr>
          <a:lstStyle>
            <a:lvl1pPr marL="0" indent="0" algn="r">
              <a:buNone/>
              <a:defRPr sz="1100" b="0" i="0" spc="0" baseline="0">
                <a:solidFill>
                  <a:srgbClr val="A6A6A6"/>
                </a:solidFill>
                <a:latin typeface="Arial"/>
                <a:cs typeface="Arial"/>
              </a:defRPr>
            </a:lvl1pPr>
          </a:lstStyle>
          <a:p>
            <a:pPr lvl="0"/>
            <a:r>
              <a:rPr lang="en-US"/>
              <a:t>SECTION TITLE OR SUBTITLE</a:t>
            </a:r>
          </a:p>
        </p:txBody>
      </p:sp>
      <p:sp>
        <p:nvSpPr>
          <p:cNvPr id="23" name="Rectangle 22"/>
          <p:cNvSpPr/>
          <p:nvPr userDrawn="1"/>
        </p:nvSpPr>
        <p:spPr>
          <a:xfrm>
            <a:off x="0" y="957832"/>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Group 10"/>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Tree>
    <p:extLst>
      <p:ext uri="{BB962C8B-B14F-4D97-AF65-F5344CB8AC3E}">
        <p14:creationId xmlns:p14="http://schemas.microsoft.com/office/powerpoint/2010/main" val="1728351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and photo: black">
    <p:bg>
      <p:bgPr>
        <a:solidFill>
          <a:srgbClr val="252626"/>
        </a:solidFill>
        <a:effectLst/>
      </p:bgPr>
    </p:bg>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30124" y="464386"/>
            <a:ext cx="4560579" cy="779318"/>
          </a:xfrm>
          <a:prstGeom prst="rect">
            <a:avLst/>
          </a:prstGeom>
        </p:spPr>
        <p:txBody>
          <a:bodyPr vert="horz" lIns="91440" tIns="45720" rIns="91440" bIns="45720" rtlCol="0" anchor="ctr">
            <a:noAutofit/>
          </a:bodyPr>
          <a:lstStyle>
            <a:lvl1pPr>
              <a:defRPr sz="3000" b="1" i="0" spc="0">
                <a:solidFill>
                  <a:schemeClr val="bg1"/>
                </a:solidFill>
                <a:latin typeface="Arial"/>
                <a:cs typeface="Arial"/>
              </a:defRPr>
            </a:lvl1pPr>
          </a:lstStyle>
          <a:p>
            <a:r>
              <a:rPr lang="en-US"/>
              <a:t>Click to edit master title style</a:t>
            </a:r>
          </a:p>
        </p:txBody>
      </p:sp>
      <p:sp>
        <p:nvSpPr>
          <p:cNvPr id="8" name="Text Placeholder 2"/>
          <p:cNvSpPr>
            <a:spLocks noGrp="1"/>
          </p:cNvSpPr>
          <p:nvPr>
            <p:ph idx="1"/>
          </p:nvPr>
        </p:nvSpPr>
        <p:spPr>
          <a:xfrm>
            <a:off x="530124" y="1629404"/>
            <a:ext cx="4560579" cy="2801497"/>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chemeClr val="bg1"/>
                </a:solidFill>
                <a:latin typeface="Arial"/>
                <a:cs typeface="Arial"/>
              </a:defRPr>
            </a:lvl1pPr>
            <a:lvl2pPr marL="742950" indent="-285750">
              <a:lnSpc>
                <a:spcPct val="100000"/>
              </a:lnSpc>
              <a:buFont typeface="Arial"/>
              <a:buChar char="•"/>
              <a:defRPr sz="1800">
                <a:solidFill>
                  <a:schemeClr val="bg1"/>
                </a:solidFill>
                <a:latin typeface="Arial"/>
                <a:cs typeface="Arial"/>
              </a:defRPr>
            </a:lvl2pPr>
            <a:lvl3pPr marL="1143000" indent="-228600">
              <a:lnSpc>
                <a:spcPct val="100000"/>
              </a:lnSpc>
              <a:buFont typeface="Arial"/>
              <a:buChar char="•"/>
              <a:defRPr sz="1800">
                <a:solidFill>
                  <a:schemeClr val="bg1"/>
                </a:solidFill>
                <a:latin typeface="Arial"/>
                <a:cs typeface="Arial"/>
              </a:defRPr>
            </a:lvl3pPr>
            <a:lvl4pPr marL="1600200" indent="-228600">
              <a:lnSpc>
                <a:spcPct val="100000"/>
              </a:lnSpc>
              <a:buFont typeface="Arial"/>
              <a:buChar char="•"/>
              <a:defRPr sz="1800">
                <a:solidFill>
                  <a:schemeClr val="bg1"/>
                </a:solidFill>
                <a:latin typeface="Arial"/>
                <a:cs typeface="Arial"/>
              </a:defRPr>
            </a:lvl4pPr>
            <a:lvl5pPr marL="2057400" indent="-228600">
              <a:lnSpc>
                <a:spcPct val="100000"/>
              </a:lnSpc>
              <a:buFont typeface="Arial"/>
              <a:buChar char="•"/>
              <a:defRPr sz="1800">
                <a:solidFill>
                  <a:schemeClr val="bg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9"/>
          <p:cNvSpPr>
            <a:spLocks noGrp="1"/>
          </p:cNvSpPr>
          <p:nvPr>
            <p:ph type="pic" sz="quarter" idx="10"/>
          </p:nvPr>
        </p:nvSpPr>
        <p:spPr>
          <a:xfrm>
            <a:off x="5564909" y="0"/>
            <a:ext cx="3570941" cy="5143500"/>
          </a:xfrm>
        </p:spPr>
        <p:txBody>
          <a:bodyPr/>
          <a:lstStyle/>
          <a:p>
            <a:r>
              <a:rPr lang="en-US"/>
              <a:t>Click icon to add picture</a:t>
            </a:r>
          </a:p>
        </p:txBody>
      </p:sp>
      <p:sp>
        <p:nvSpPr>
          <p:cNvPr id="13" name="Rectangle 12"/>
          <p:cNvSpPr/>
          <p:nvPr userDrawn="1"/>
        </p:nvSpPr>
        <p:spPr>
          <a:xfrm>
            <a:off x="-15847" y="486799"/>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userDrawn="1"/>
        </p:nvGrpSpPr>
        <p:grpSpPr>
          <a:xfrm>
            <a:off x="635303" y="4661517"/>
            <a:ext cx="387197" cy="528963"/>
            <a:chOff x="635303" y="4661517"/>
            <a:chExt cx="387197" cy="528963"/>
          </a:xfrm>
        </p:grpSpPr>
        <p:sp>
          <p:nvSpPr>
            <p:cNvPr id="12" name="Rectangle 11"/>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grpSp>
    </p:spTree>
    <p:extLst>
      <p:ext uri="{BB962C8B-B14F-4D97-AF65-F5344CB8AC3E}">
        <p14:creationId xmlns:p14="http://schemas.microsoft.com/office/powerpoint/2010/main" val="114336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with footer: white">
    <p:spTree>
      <p:nvGrpSpPr>
        <p:cNvPr id="1" name=""/>
        <p:cNvGrpSpPr/>
        <p:nvPr/>
      </p:nvGrpSpPr>
      <p:grpSpPr>
        <a:xfrm>
          <a:off x="0" y="0"/>
          <a:ext cx="0" cy="0"/>
          <a:chOff x="0" y="0"/>
          <a:chExt cx="0" cy="0"/>
        </a:xfrm>
      </p:grpSpPr>
      <p:grpSp>
        <p:nvGrpSpPr>
          <p:cNvPr id="8" name="Group 7"/>
          <p:cNvGrpSpPr/>
          <p:nvPr userDrawn="1"/>
        </p:nvGrpSpPr>
        <p:grpSpPr>
          <a:xfrm>
            <a:off x="-30788" y="4661517"/>
            <a:ext cx="9228667" cy="528963"/>
            <a:chOff x="-30788" y="4661517"/>
            <a:chExt cx="9228667" cy="528963"/>
          </a:xfrm>
        </p:grpSpPr>
        <p:sp>
          <p:nvSpPr>
            <p:cNvPr id="9" name="Rectangle 8"/>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2" name="TextBox 11"/>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Tree>
    <p:extLst>
      <p:ext uri="{BB962C8B-B14F-4D97-AF65-F5344CB8AC3E}">
        <p14:creationId xmlns:p14="http://schemas.microsoft.com/office/powerpoint/2010/main" val="1315652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with footer: black">
    <p:bg>
      <p:bgPr>
        <a:solidFill>
          <a:srgbClr val="252626"/>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30788" y="4661517"/>
            <a:ext cx="9228667" cy="528963"/>
            <a:chOff x="-30788" y="4661517"/>
            <a:chExt cx="9228667" cy="528963"/>
          </a:xfrm>
        </p:grpSpPr>
        <p:sp>
          <p:nvSpPr>
            <p:cNvPr id="12" name="Rectangle 11"/>
            <p:cNvSpPr/>
            <p:nvPr userDrawn="1"/>
          </p:nvSpPr>
          <p:spPr>
            <a:xfrm>
              <a:off x="-30788" y="4734807"/>
              <a:ext cx="9228667" cy="455673"/>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635303" y="4661517"/>
              <a:ext cx="387197" cy="528963"/>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5" name="Picture 14" descr="tab-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9798" y="4726863"/>
              <a:ext cx="258207" cy="327725"/>
            </a:xfrm>
            <a:prstGeom prst="rect">
              <a:avLst/>
            </a:prstGeom>
          </p:spPr>
        </p:pic>
        <p:sp>
          <p:nvSpPr>
            <p:cNvPr id="16" name="TextBox 15"/>
            <p:cNvSpPr txBox="1"/>
            <p:nvPr userDrawn="1"/>
          </p:nvSpPr>
          <p:spPr>
            <a:xfrm>
              <a:off x="1030972" y="4823737"/>
              <a:ext cx="3613600" cy="230832"/>
            </a:xfrm>
            <a:prstGeom prst="rect">
              <a:avLst/>
            </a:prstGeom>
            <a:noFill/>
          </p:spPr>
          <p:txBody>
            <a:bodyPr wrap="square" rtlCol="0" anchor="ctr">
              <a:spAutoFit/>
            </a:bodyPr>
            <a:lstStyle/>
            <a:p>
              <a:r>
                <a:rPr lang="en-US" sz="900">
                  <a:solidFill>
                    <a:srgbClr val="FFFFFF"/>
                  </a:solidFill>
                </a:rPr>
                <a:t>INDIANA UNIVERSITY BLOOMINGTON</a:t>
              </a:r>
            </a:p>
          </p:txBody>
        </p:sp>
      </p:grpSp>
    </p:spTree>
    <p:extLst>
      <p:ext uri="{BB962C8B-B14F-4D97-AF65-F5344CB8AC3E}">
        <p14:creationId xmlns:p14="http://schemas.microsoft.com/office/powerpoint/2010/main" val="727036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losing slide with IUPUI lockup">
    <p:bg>
      <p:bgPr>
        <a:solidFill>
          <a:srgbClr val="690304"/>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idx="1"/>
          </p:nvPr>
        </p:nvSpPr>
        <p:spPr>
          <a:xfrm>
            <a:off x="536602" y="680397"/>
            <a:ext cx="7859185" cy="2721665"/>
          </a:xfrm>
          <a:prstGeom prst="rect">
            <a:avLst/>
          </a:prstGeom>
        </p:spPr>
        <p:txBody>
          <a:bodyPr vert="horz" lIns="91440" tIns="45720" rIns="91440" bIns="45720" rtlCol="0">
            <a:normAutofit/>
          </a:bodyPr>
          <a:lstStyle>
            <a:lvl1pPr marL="0" indent="0">
              <a:lnSpc>
                <a:spcPct val="100000"/>
              </a:lnSpc>
              <a:buNone/>
              <a:defRPr sz="1800">
                <a:solidFill>
                  <a:schemeClr val="bg1"/>
                </a:solidFill>
                <a:latin typeface="Arial"/>
                <a:cs typeface="Arial"/>
              </a:defRPr>
            </a:lvl1pPr>
            <a:lvl2pPr marL="457200" indent="0">
              <a:lnSpc>
                <a:spcPct val="100000"/>
              </a:lnSpc>
              <a:buNone/>
              <a:defRPr sz="1600">
                <a:solidFill>
                  <a:schemeClr val="bg1"/>
                </a:solidFill>
                <a:latin typeface="Arial"/>
                <a:cs typeface="Arial"/>
              </a:defRPr>
            </a:lvl2pPr>
            <a:lvl3pPr marL="914400" indent="0">
              <a:lnSpc>
                <a:spcPct val="100000"/>
              </a:lnSpc>
              <a:buNone/>
              <a:defRPr sz="1600">
                <a:solidFill>
                  <a:schemeClr val="bg1"/>
                </a:solidFill>
                <a:latin typeface="Arial"/>
                <a:cs typeface="Arial"/>
              </a:defRPr>
            </a:lvl3pPr>
            <a:lvl4pPr marL="1371600" indent="0">
              <a:lnSpc>
                <a:spcPct val="100000"/>
              </a:lnSpc>
              <a:buNone/>
              <a:defRPr sz="1600">
                <a:solidFill>
                  <a:schemeClr val="bg1"/>
                </a:solidFill>
                <a:latin typeface="Arial"/>
                <a:cs typeface="Arial"/>
              </a:defRPr>
            </a:lvl4pPr>
            <a:lvl5pPr>
              <a:lnSpc>
                <a:spcPct val="100000"/>
              </a:lnSpc>
              <a:defRPr sz="1600">
                <a:solidFill>
                  <a:schemeClr val="bg1"/>
                </a:solidFill>
                <a:latin typeface="Arial"/>
                <a:cs typeface="Arial"/>
              </a:defRPr>
            </a:lvl5pPr>
          </a:lstStyle>
          <a:p>
            <a:pPr lvl="0"/>
            <a:r>
              <a:rPr lang="en-US"/>
              <a:t>Click to edit Master text styles</a:t>
            </a:r>
          </a:p>
        </p:txBody>
      </p:sp>
      <p:sp>
        <p:nvSpPr>
          <p:cNvPr id="10" name="Rectangle 9"/>
          <p:cNvSpPr/>
          <p:nvPr userDrawn="1"/>
        </p:nvSpPr>
        <p:spPr>
          <a:xfrm>
            <a:off x="-15847" y="680397"/>
            <a:ext cx="82664" cy="387197"/>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631042" y="4235585"/>
            <a:ext cx="536130" cy="922081"/>
          </a:xfrm>
          <a:prstGeom prst="rect">
            <a:avLst/>
          </a:prstGeom>
          <a:solidFill>
            <a:srgbClr val="99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28D10E6-FF8A-CC4E-B6D5-BFBD2D0FEC82}"/>
              </a:ext>
            </a:extLst>
          </p:cNvPr>
          <p:cNvPicPr>
            <a:picLocks noChangeAspect="1"/>
          </p:cNvPicPr>
          <p:nvPr userDrawn="1"/>
        </p:nvPicPr>
        <p:blipFill rotWithShape="1">
          <a:blip r:embed="rId2"/>
          <a:srcRect l="11083" t="-148" r="-1556" b="28718"/>
          <a:stretch/>
        </p:blipFill>
        <p:spPr>
          <a:xfrm>
            <a:off x="1240484" y="4147274"/>
            <a:ext cx="4622227" cy="457200"/>
          </a:xfrm>
          <a:prstGeom prst="rect">
            <a:avLst/>
          </a:prstGeom>
        </p:spPr>
      </p:pic>
      <p:pic>
        <p:nvPicPr>
          <p:cNvPr id="13" name="Picture 12" descr="tab-rg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20345" y="4326066"/>
            <a:ext cx="357525" cy="453783"/>
          </a:xfrm>
          <a:prstGeom prst="rect">
            <a:avLst/>
          </a:prstGeom>
        </p:spPr>
      </p:pic>
    </p:spTree>
    <p:extLst>
      <p:ext uri="{BB962C8B-B14F-4D97-AF65-F5344CB8AC3E}">
        <p14:creationId xmlns:p14="http://schemas.microsoft.com/office/powerpoint/2010/main" val="1189661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1892" y="634604"/>
            <a:ext cx="6802482"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61892" y="1589938"/>
            <a:ext cx="6802482" cy="32152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69" r:id="rId1"/>
    <p:sldLayoutId id="2147493467" r:id="rId2"/>
    <p:sldLayoutId id="2147493472" r:id="rId3"/>
    <p:sldLayoutId id="2147493457" r:id="rId4"/>
    <p:sldLayoutId id="2147493456" r:id="rId5"/>
    <p:sldLayoutId id="2147493474" r:id="rId6"/>
    <p:sldLayoutId id="2147493475" r:id="rId7"/>
    <p:sldLayoutId id="2147493476" r:id="rId8"/>
    <p:sldLayoutId id="2147493477" r:id="rId9"/>
  </p:sldLayoutIdLst>
  <p:txStyles>
    <p:titleStyle>
      <a:lvl1pPr algn="l" defTabSz="457200" rtl="0" eaLnBrk="1" latinLnBrk="0" hangingPunct="1">
        <a:spcBef>
          <a:spcPct val="0"/>
        </a:spcBef>
        <a:buNone/>
        <a:defRPr sz="3200" b="1" i="0" kern="100" spc="0">
          <a:solidFill>
            <a:schemeClr val="tx1"/>
          </a:solidFill>
          <a:latin typeface="Arial"/>
          <a:ea typeface="+mj-ea"/>
          <a:cs typeface="Arial"/>
        </a:defRPr>
      </a:lvl1pPr>
    </p:titleStyle>
    <p:body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Char char="§"/>
        <a:defRPr sz="1800" kern="1200">
          <a:solidFill>
            <a:schemeClr val="tx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hyperlink" Target="https://public.tableau.com/app/profile/vishwas.shivakumar/viz/FAA2_16804727284240/Dashboard1?publish=yes"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2903" y="2766523"/>
            <a:ext cx="7734221" cy="1267337"/>
          </a:xfrm>
        </p:spPr>
        <p:txBody>
          <a:bodyPr>
            <a:normAutofit fontScale="90000"/>
          </a:bodyPr>
          <a:lstStyle/>
          <a:p>
            <a:pPr algn="ctr"/>
            <a:r>
              <a:rPr lang="en-US"/>
              <a:t>Trusted AI – Aviation</a:t>
            </a:r>
            <a:br>
              <a:rPr lang="en-US"/>
            </a:br>
            <a:r>
              <a:rPr lang="en-US" sz="1600"/>
              <a:t>Final Project Results</a:t>
            </a:r>
            <a:br>
              <a:rPr lang="en-US" sz="1600"/>
            </a:br>
            <a:br>
              <a:rPr lang="en-US" sz="1600"/>
            </a:br>
            <a:r>
              <a:rPr lang="en-US" sz="1200" b="0"/>
              <a:t>Saurav Subash Prasad ,Vishwas Shivakumar, Akhilesh Gowda Mandya Ramesh,</a:t>
            </a:r>
            <a:br>
              <a:rPr lang="en-US" sz="1200" b="0"/>
            </a:br>
            <a:r>
              <a:rPr lang="en-US" sz="1200" b="0"/>
              <a:t>Sai Surya </a:t>
            </a:r>
            <a:r>
              <a:rPr lang="en-US" sz="1200" b="0" err="1"/>
              <a:t>Pulagam</a:t>
            </a:r>
            <a:r>
              <a:rPr lang="en-US" sz="1200" b="0"/>
              <a:t> ,  Anirudh Emani</a:t>
            </a:r>
            <a:endParaRPr lang="en-US" sz="1200" err="1"/>
          </a:p>
        </p:txBody>
      </p:sp>
      <p:sp>
        <p:nvSpPr>
          <p:cNvPr id="3" name="Text Placeholder 2"/>
          <p:cNvSpPr>
            <a:spLocks noGrp="1"/>
          </p:cNvSpPr>
          <p:nvPr>
            <p:ph type="body" sz="quarter" idx="10"/>
          </p:nvPr>
        </p:nvSpPr>
        <p:spPr/>
        <p:txBody>
          <a:bodyPr/>
          <a:lstStyle/>
          <a:p>
            <a:r>
              <a:rPr lang="en-US"/>
              <a:t>INDIANA UNIVERSITY BLOOMINGTON					</a:t>
            </a:r>
          </a:p>
        </p:txBody>
      </p:sp>
      <p:sp>
        <p:nvSpPr>
          <p:cNvPr id="4" name="Text Placeholder 3"/>
          <p:cNvSpPr>
            <a:spLocks noGrp="1"/>
          </p:cNvSpPr>
          <p:nvPr>
            <p:ph type="body" sz="quarter" idx="11"/>
          </p:nvPr>
        </p:nvSpPr>
        <p:spPr/>
        <p:txBody>
          <a:bodyPr/>
          <a:lstStyle/>
          <a:p>
            <a:r>
              <a:rPr lang="en-US"/>
              <a:t>ENGR-E 583 – Information Visualization</a:t>
            </a:r>
          </a:p>
        </p:txBody>
      </p:sp>
      <p:pic>
        <p:nvPicPr>
          <p:cNvPr id="5" name="Audio 4">
            <a:hlinkClick r:id="" action="ppaction://media"/>
            <a:extLst>
              <a:ext uri="{FF2B5EF4-FFF2-40B4-BE49-F238E27FC236}">
                <a16:creationId xmlns:a16="http://schemas.microsoft.com/office/drawing/2014/main" id="{0C046097-3865-D44B-9CF8-4576330F36E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919017497"/>
      </p:ext>
    </p:extLst>
  </p:cSld>
  <p:clrMapOvr>
    <a:masterClrMapping/>
  </p:clrMapOvr>
  <mc:AlternateContent xmlns:mc="http://schemas.openxmlformats.org/markup-compatibility/2006">
    <mc:Choice xmlns:p14="http://schemas.microsoft.com/office/powerpoint/2010/main" Requires="p14">
      <p:transition spd="slow" p14:dur="2000" advTm="21685"/>
    </mc:Choice>
    <mc:Fallback>
      <p:transition spd="slow" advTm="21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92611-B17F-1740-32A2-5EF99E97A858}"/>
              </a:ext>
            </a:extLst>
          </p:cNvPr>
          <p:cNvSpPr>
            <a:spLocks noGrp="1"/>
          </p:cNvSpPr>
          <p:nvPr>
            <p:ph type="ctrTitle"/>
          </p:nvPr>
        </p:nvSpPr>
        <p:spPr/>
        <p:txBody>
          <a:bodyPr/>
          <a:lstStyle/>
          <a:p>
            <a:r>
              <a:rPr lang="en-US"/>
              <a:t>Tableau Dashboard</a:t>
            </a:r>
          </a:p>
        </p:txBody>
      </p:sp>
      <p:sp>
        <p:nvSpPr>
          <p:cNvPr id="3" name="Text Placeholder 2">
            <a:extLst>
              <a:ext uri="{FF2B5EF4-FFF2-40B4-BE49-F238E27FC236}">
                <a16:creationId xmlns:a16="http://schemas.microsoft.com/office/drawing/2014/main" id="{35EACC59-6D6A-F996-0DBF-24FB93370A95}"/>
              </a:ext>
            </a:extLst>
          </p:cNvPr>
          <p:cNvSpPr>
            <a:spLocks noGrp="1"/>
          </p:cNvSpPr>
          <p:nvPr>
            <p:ph type="body" sz="quarter" idx="10"/>
          </p:nvPr>
        </p:nvSpPr>
        <p:spPr/>
        <p:txBody>
          <a:bodyPr/>
          <a:lstStyle/>
          <a:p>
            <a:endParaRPr lang="en-US"/>
          </a:p>
        </p:txBody>
      </p:sp>
      <p:sp>
        <p:nvSpPr>
          <p:cNvPr id="4" name="Content Placeholder 3">
            <a:extLst>
              <a:ext uri="{FF2B5EF4-FFF2-40B4-BE49-F238E27FC236}">
                <a16:creationId xmlns:a16="http://schemas.microsoft.com/office/drawing/2014/main" id="{7AF4273B-5EEE-9D4B-98C2-48724E56996B}"/>
              </a:ext>
            </a:extLst>
          </p:cNvPr>
          <p:cNvSpPr>
            <a:spLocks noGrp="1"/>
          </p:cNvSpPr>
          <p:nvPr>
            <p:ph idx="1"/>
          </p:nvPr>
        </p:nvSpPr>
        <p:spPr>
          <a:xfrm>
            <a:off x="408322" y="1620810"/>
            <a:ext cx="3584706" cy="2810633"/>
          </a:xfrm>
        </p:spPr>
        <p:txBody>
          <a:bodyPr vert="horz" lIns="91440" tIns="45720" rIns="91440" bIns="45720" rtlCol="0" anchor="t">
            <a:normAutofit lnSpcReduction="10000"/>
          </a:bodyPr>
          <a:lstStyle/>
          <a:p>
            <a:pPr marL="171450" indent="-171450" algn="just">
              <a:buClr>
                <a:prstClr val="black">
                  <a:lumMod val="50000"/>
                  <a:lumOff val="50000"/>
                </a:prstClr>
              </a:buClr>
              <a:buFont typeface="Arial"/>
              <a:buChar char="•"/>
            </a:pPr>
            <a:r>
              <a:rPr lang="en-US" sz="1200"/>
              <a:t>The tableau dashboard on the right shows all the necessary information regarding the Accidents and incidents that occurred.</a:t>
            </a:r>
            <a:endParaRPr lang="en-US"/>
          </a:p>
          <a:p>
            <a:pPr marL="171450" indent="-171450" algn="just">
              <a:buClr>
                <a:srgbClr val="808080"/>
              </a:buClr>
              <a:buFont typeface="Arial"/>
              <a:buChar char="•"/>
            </a:pPr>
            <a:r>
              <a:rPr lang="en-US" sz="1200"/>
              <a:t>Having this broad overview is helpful especially when we want to see the cause-and-effect relation between different factors.</a:t>
            </a:r>
          </a:p>
          <a:p>
            <a:pPr marL="171450" indent="-171450" algn="just">
              <a:buClr>
                <a:srgbClr val="808080"/>
              </a:buClr>
              <a:buFont typeface="Arial"/>
              <a:buChar char="•"/>
            </a:pPr>
            <a:r>
              <a:rPr lang="en-US" sz="1200"/>
              <a:t>This interactive dashboard changes all the visualization when any data point is selected.</a:t>
            </a:r>
          </a:p>
          <a:p>
            <a:pPr marL="171450" indent="-171450" algn="just">
              <a:buClr>
                <a:srgbClr val="808080"/>
              </a:buClr>
              <a:buFont typeface="Arial"/>
              <a:buChar char="•"/>
            </a:pPr>
            <a:r>
              <a:rPr lang="en-US" sz="1200"/>
              <a:t>Link for the dashboard:-  </a:t>
            </a:r>
            <a:r>
              <a:rPr lang="en-US" sz="1200">
                <a:hlinkClick r:id="rId4"/>
              </a:rPr>
              <a:t>https://public.tableau.com/app/profile/vishwas.shivakumar/viz/FAA2_16804727284240/Dashboard1?publish=yes</a:t>
            </a:r>
            <a:r>
              <a:rPr lang="en-US" sz="1200"/>
              <a:t> </a:t>
            </a:r>
          </a:p>
        </p:txBody>
      </p:sp>
      <p:pic>
        <p:nvPicPr>
          <p:cNvPr id="5" name="Picture 5" descr="Chart&#10;&#10;Description automatically generated">
            <a:extLst>
              <a:ext uri="{FF2B5EF4-FFF2-40B4-BE49-F238E27FC236}">
                <a16:creationId xmlns:a16="http://schemas.microsoft.com/office/drawing/2014/main" id="{AA7B242C-BA74-766E-877F-ECF62A10D71A}"/>
              </a:ext>
            </a:extLst>
          </p:cNvPr>
          <p:cNvPicPr>
            <a:picLocks noChangeAspect="1"/>
          </p:cNvPicPr>
          <p:nvPr/>
        </p:nvPicPr>
        <p:blipFill>
          <a:blip r:embed="rId5"/>
          <a:stretch>
            <a:fillRect/>
          </a:stretch>
        </p:blipFill>
        <p:spPr>
          <a:xfrm>
            <a:off x="4206922" y="1678548"/>
            <a:ext cx="4777569" cy="2434671"/>
          </a:xfrm>
          <a:prstGeom prst="rect">
            <a:avLst/>
          </a:prstGeom>
        </p:spPr>
      </p:pic>
      <p:pic>
        <p:nvPicPr>
          <p:cNvPr id="6" name="Audio 5">
            <a:hlinkClick r:id="" action="ppaction://media"/>
            <a:extLst>
              <a:ext uri="{FF2B5EF4-FFF2-40B4-BE49-F238E27FC236}">
                <a16:creationId xmlns:a16="http://schemas.microsoft.com/office/drawing/2014/main" id="{AE10552D-AE83-A949-B5C6-342491F5BBA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756401542"/>
      </p:ext>
    </p:extLst>
  </p:cSld>
  <p:clrMapOvr>
    <a:masterClrMapping/>
  </p:clrMapOvr>
  <mc:AlternateContent xmlns:mc="http://schemas.openxmlformats.org/markup-compatibility/2006">
    <mc:Choice xmlns:p14="http://schemas.microsoft.com/office/powerpoint/2010/main" Requires="p14">
      <p:transition spd="slow" p14:dur="2000" advTm="19049"/>
    </mc:Choice>
    <mc:Fallback>
      <p:transition spd="slow" advTm="19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B8AA7-F739-9327-2D2E-149CA8D96729}"/>
              </a:ext>
            </a:extLst>
          </p:cNvPr>
          <p:cNvSpPr>
            <a:spLocks noGrp="1"/>
          </p:cNvSpPr>
          <p:nvPr>
            <p:ph type="title"/>
          </p:nvPr>
        </p:nvSpPr>
        <p:spPr/>
        <p:txBody>
          <a:bodyPr/>
          <a:lstStyle/>
          <a:p>
            <a:r>
              <a:rPr lang="en-US"/>
              <a:t>Word Tree</a:t>
            </a:r>
          </a:p>
        </p:txBody>
      </p:sp>
      <p:sp>
        <p:nvSpPr>
          <p:cNvPr id="3" name="Subtitle 2">
            <a:extLst>
              <a:ext uri="{FF2B5EF4-FFF2-40B4-BE49-F238E27FC236}">
                <a16:creationId xmlns:a16="http://schemas.microsoft.com/office/drawing/2014/main" id="{5F865F0F-57F8-33F8-9AA0-030F031EF983}"/>
              </a:ext>
            </a:extLst>
          </p:cNvPr>
          <p:cNvSpPr>
            <a:spLocks noGrp="1"/>
          </p:cNvSpPr>
          <p:nvPr>
            <p:ph idx="1"/>
          </p:nvPr>
        </p:nvSpPr>
        <p:spPr>
          <a:xfrm>
            <a:off x="109019" y="1642295"/>
            <a:ext cx="3503969" cy="2801497"/>
          </a:xfrm>
        </p:spPr>
        <p:txBody>
          <a:bodyPr vert="horz" lIns="91440" tIns="45720" rIns="91440" bIns="45720" rtlCol="0" anchor="t">
            <a:normAutofit/>
          </a:bodyPr>
          <a:lstStyle/>
          <a:p>
            <a:pPr algn="just">
              <a:buClr>
                <a:srgbClr val="808080"/>
              </a:buClr>
            </a:pPr>
            <a:r>
              <a:rPr lang="en-US" sz="900"/>
              <a:t>On the right we have a word cloud showing the most common words from the remarks received on the Accident/Incident.</a:t>
            </a:r>
            <a:endParaRPr lang="en-US"/>
          </a:p>
          <a:p>
            <a:pPr algn="just">
              <a:buClr>
                <a:srgbClr val="808080"/>
              </a:buClr>
            </a:pPr>
            <a:r>
              <a:rPr lang="en-US" sz="900"/>
              <a:t>The most common causes of crashes in the FAA's data were the inability to avoid obstacles, improper landings, brake failures, parts failing, forgetting to extend the landing gear, failure to maintain proper height, and poor pre-flight checking. These insights provide valuable information on the key factors contributing to aviation accidents and incidents</a:t>
            </a:r>
          </a:p>
          <a:p>
            <a:pPr>
              <a:buClr>
                <a:srgbClr val="808080"/>
              </a:buClr>
            </a:pPr>
            <a:endParaRPr lang="en-US" sz="1400"/>
          </a:p>
          <a:p>
            <a:pPr>
              <a:buClr>
                <a:srgbClr val="808080"/>
              </a:buClr>
            </a:pPr>
            <a:endParaRPr lang="en-US" sz="1400"/>
          </a:p>
        </p:txBody>
      </p:sp>
      <p:pic>
        <p:nvPicPr>
          <p:cNvPr id="4" name="Picture 4" descr="A picture containing text, newspaper&#10;&#10;Description automatically generated">
            <a:extLst>
              <a:ext uri="{FF2B5EF4-FFF2-40B4-BE49-F238E27FC236}">
                <a16:creationId xmlns:a16="http://schemas.microsoft.com/office/drawing/2014/main" id="{375D9E4E-1E30-B67F-6516-0C54E33202AC}"/>
              </a:ext>
            </a:extLst>
          </p:cNvPr>
          <p:cNvPicPr>
            <a:picLocks noGrp="1" noChangeAspect="1"/>
          </p:cNvPicPr>
          <p:nvPr>
            <p:ph type="pic" sz="quarter" idx="10"/>
          </p:nvPr>
        </p:nvPicPr>
        <p:blipFill>
          <a:blip r:embed="rId4"/>
          <a:srcRect l="1327" r="1327"/>
          <a:stretch/>
        </p:blipFill>
        <p:spPr>
          <a:xfrm>
            <a:off x="4129514" y="68582"/>
            <a:ext cx="5006336" cy="5006336"/>
          </a:xfrm>
        </p:spPr>
      </p:pic>
      <p:pic>
        <p:nvPicPr>
          <p:cNvPr id="5" name="Audio 4">
            <a:hlinkClick r:id="" action="ppaction://media"/>
            <a:extLst>
              <a:ext uri="{FF2B5EF4-FFF2-40B4-BE49-F238E27FC236}">
                <a16:creationId xmlns:a16="http://schemas.microsoft.com/office/drawing/2014/main" id="{F24AA665-5A48-594D-A294-940286A08C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271183122"/>
      </p:ext>
    </p:extLst>
  </p:cSld>
  <p:clrMapOvr>
    <a:masterClrMapping/>
  </p:clrMapOvr>
  <mc:AlternateContent xmlns:mc="http://schemas.openxmlformats.org/markup-compatibility/2006">
    <mc:Choice xmlns:p14="http://schemas.microsoft.com/office/powerpoint/2010/main" Requires="p14">
      <p:transition spd="slow" p14:dur="2000" advTm="45384"/>
    </mc:Choice>
    <mc:Fallback>
      <p:transition spd="slow" advTm="45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C1ED-2760-6EC1-00B6-4EB0965A3287}"/>
              </a:ext>
            </a:extLst>
          </p:cNvPr>
          <p:cNvSpPr>
            <a:spLocks noGrp="1"/>
          </p:cNvSpPr>
          <p:nvPr>
            <p:ph type="ctrTitle"/>
          </p:nvPr>
        </p:nvSpPr>
        <p:spPr/>
        <p:txBody>
          <a:bodyPr/>
          <a:lstStyle/>
          <a:p>
            <a:r>
              <a:rPr lang="en-US"/>
              <a:t>Acknowledgements</a:t>
            </a:r>
          </a:p>
        </p:txBody>
      </p:sp>
      <p:sp>
        <p:nvSpPr>
          <p:cNvPr id="5" name="Text Placeholder 4">
            <a:extLst>
              <a:ext uri="{FF2B5EF4-FFF2-40B4-BE49-F238E27FC236}">
                <a16:creationId xmlns:a16="http://schemas.microsoft.com/office/drawing/2014/main" id="{EF1E8AA9-FAFA-5A31-8B0B-D53082DBD913}"/>
              </a:ext>
            </a:extLst>
          </p:cNvPr>
          <p:cNvSpPr>
            <a:spLocks noGrp="1"/>
          </p:cNvSpPr>
          <p:nvPr>
            <p:ph type="body" sz="quarter" idx="10"/>
          </p:nvPr>
        </p:nvSpPr>
        <p:spPr/>
        <p:txBody>
          <a:bodyPr/>
          <a:lstStyle/>
          <a:p>
            <a:endParaRPr lang="en-US"/>
          </a:p>
        </p:txBody>
      </p:sp>
      <p:sp>
        <p:nvSpPr>
          <p:cNvPr id="3" name="Subtitle 2">
            <a:extLst>
              <a:ext uri="{FF2B5EF4-FFF2-40B4-BE49-F238E27FC236}">
                <a16:creationId xmlns:a16="http://schemas.microsoft.com/office/drawing/2014/main" id="{224F2CD8-46E7-8858-E13C-05E10E57B097}"/>
              </a:ext>
            </a:extLst>
          </p:cNvPr>
          <p:cNvSpPr>
            <a:spLocks noGrp="1"/>
          </p:cNvSpPr>
          <p:nvPr>
            <p:ph idx="1"/>
          </p:nvPr>
        </p:nvSpPr>
        <p:spPr>
          <a:xfrm>
            <a:off x="501636" y="1723938"/>
            <a:ext cx="8015594" cy="2810633"/>
          </a:xfrm>
        </p:spPr>
        <p:txBody>
          <a:bodyPr vert="horz" lIns="91440" tIns="45720" rIns="91440" bIns="45720" rtlCol="0" anchor="t">
            <a:normAutofit/>
          </a:bodyPr>
          <a:lstStyle/>
          <a:p>
            <a:pPr marL="0" indent="0" algn="just">
              <a:buNone/>
            </a:pPr>
            <a:r>
              <a:rPr lang="en-US"/>
              <a:t>We express our gratitude to Lindsey Miche for granting us access to the data set and serving as a valuable stakeholder throughout the project.</a:t>
            </a:r>
          </a:p>
          <a:p>
            <a:pPr marL="0" indent="0" algn="just">
              <a:buNone/>
            </a:pPr>
            <a:r>
              <a:rPr lang="en-US"/>
              <a:t>Our sincere thanks go to Dr. Andreas </a:t>
            </a:r>
            <a:r>
              <a:rPr lang="en-US" err="1"/>
              <a:t>Bueckle</a:t>
            </a:r>
            <a:r>
              <a:rPr lang="en-US"/>
              <a:t> and Dr. Katy Börner for affording us the privilege to collaborate on this project as part of the E583 Information Visualization course.</a:t>
            </a:r>
          </a:p>
        </p:txBody>
      </p:sp>
      <p:pic>
        <p:nvPicPr>
          <p:cNvPr id="4" name="Audio 3">
            <a:hlinkClick r:id="" action="ppaction://media"/>
            <a:extLst>
              <a:ext uri="{FF2B5EF4-FFF2-40B4-BE49-F238E27FC236}">
                <a16:creationId xmlns:a16="http://schemas.microsoft.com/office/drawing/2014/main" id="{8AC6CEA4-FEC1-FB45-9724-98A4ABDD1C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387636499"/>
      </p:ext>
    </p:extLst>
  </p:cSld>
  <p:clrMapOvr>
    <a:masterClrMapping/>
  </p:clrMapOvr>
  <mc:AlternateContent xmlns:mc="http://schemas.openxmlformats.org/markup-compatibility/2006">
    <mc:Choice xmlns:p14="http://schemas.microsoft.com/office/powerpoint/2010/main" Requires="p14">
      <p:transition spd="slow" p14:dur="2000" advTm="21934"/>
    </mc:Choice>
    <mc:Fallback>
      <p:transition spd="slow" advTm="219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044BC1-FAC9-1BF0-1390-5F06DFDB90DC}"/>
              </a:ext>
            </a:extLst>
          </p:cNvPr>
          <p:cNvSpPr>
            <a:spLocks noGrp="1"/>
          </p:cNvSpPr>
          <p:nvPr>
            <p:ph idx="1"/>
          </p:nvPr>
        </p:nvSpPr>
        <p:spPr/>
        <p:txBody>
          <a:bodyPr>
            <a:normAutofit/>
          </a:bodyPr>
          <a:lstStyle/>
          <a:p>
            <a:pPr algn="ctr"/>
            <a:endParaRPr lang="en-US" sz="3600"/>
          </a:p>
          <a:p>
            <a:pPr algn="ctr"/>
            <a:endParaRPr lang="en-US" sz="3600"/>
          </a:p>
          <a:p>
            <a:pPr algn="ctr"/>
            <a:r>
              <a:rPr lang="en-US" sz="3600"/>
              <a:t>Thank you!</a:t>
            </a:r>
          </a:p>
        </p:txBody>
      </p:sp>
      <p:pic>
        <p:nvPicPr>
          <p:cNvPr id="3" name="Audio 2">
            <a:hlinkClick r:id="" action="ppaction://media"/>
            <a:extLst>
              <a:ext uri="{FF2B5EF4-FFF2-40B4-BE49-F238E27FC236}">
                <a16:creationId xmlns:a16="http://schemas.microsoft.com/office/drawing/2014/main" id="{FE85A4AD-A476-FF4D-9CAD-4B62E237331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068878089"/>
      </p:ext>
    </p:extLst>
  </p:cSld>
  <p:clrMapOvr>
    <a:masterClrMapping/>
  </p:clrMapOvr>
  <mc:AlternateContent xmlns:mc="http://schemas.openxmlformats.org/markup-compatibility/2006">
    <mc:Choice xmlns:p14="http://schemas.microsoft.com/office/powerpoint/2010/main" Requires="p14">
      <p:transition spd="slow" p14:dur="2000" advTm="2895"/>
    </mc:Choice>
    <mc:Fallback>
      <p:transition spd="slow" advTm="28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4300C-4392-9B9D-3995-EA0CDE4FF626}"/>
              </a:ext>
            </a:extLst>
          </p:cNvPr>
          <p:cNvSpPr>
            <a:spLocks noGrp="1"/>
          </p:cNvSpPr>
          <p:nvPr>
            <p:ph type="ctrTitle"/>
          </p:nvPr>
        </p:nvSpPr>
        <p:spPr/>
        <p:txBody>
          <a:bodyPr/>
          <a:lstStyle/>
          <a:p>
            <a:r>
              <a:rPr lang="en-US"/>
              <a:t>Background</a:t>
            </a:r>
          </a:p>
        </p:txBody>
      </p:sp>
      <p:sp>
        <p:nvSpPr>
          <p:cNvPr id="3" name="Subtitle 2">
            <a:extLst>
              <a:ext uri="{FF2B5EF4-FFF2-40B4-BE49-F238E27FC236}">
                <a16:creationId xmlns:a16="http://schemas.microsoft.com/office/drawing/2014/main" id="{F5A72D21-43C3-31B2-7775-3D68A6AB4EA2}"/>
              </a:ext>
            </a:extLst>
          </p:cNvPr>
          <p:cNvSpPr>
            <a:spLocks noGrp="1"/>
          </p:cNvSpPr>
          <p:nvPr>
            <p:ph type="subTitle" idx="1"/>
          </p:nvPr>
        </p:nvSpPr>
        <p:spPr>
          <a:xfrm>
            <a:off x="473342" y="1480385"/>
            <a:ext cx="8011069" cy="2818769"/>
          </a:xfrm>
        </p:spPr>
        <p:txBody>
          <a:bodyPr vert="horz" lIns="91440" tIns="45720" rIns="91440" bIns="45720" rtlCol="0" anchor="t">
            <a:normAutofit fontScale="77500" lnSpcReduction="20000"/>
          </a:bodyPr>
          <a:lstStyle/>
          <a:p>
            <a:pPr algn="just">
              <a:buClr>
                <a:srgbClr val="808080"/>
              </a:buClr>
              <a:buFont typeface="Arial" panose="020B0604020202020204" pitchFamily="34" charset="0"/>
              <a:buChar char="•"/>
            </a:pPr>
            <a:r>
              <a:rPr lang="en-US"/>
              <a:t>Communication between pilots and air traffic controllers (ATC) is among the aviation industry's top safety issues. Serious accidents might result from poor or inadequate communication.</a:t>
            </a:r>
          </a:p>
          <a:p>
            <a:pPr algn="just">
              <a:buClr>
                <a:srgbClr val="808080"/>
              </a:buClr>
              <a:buFont typeface="Arial" panose="020B0604020202020204" pitchFamily="34" charset="0"/>
              <a:buChar char="•"/>
            </a:pPr>
            <a:r>
              <a:rPr lang="en-US"/>
              <a:t>Aviation safety can be seriously threatened by severe weather conditions like turbulence, icing, thunderstorms, and other natural occurrences. For safe flying operations, accurate weather predictions and emergency preparedness are necessary.</a:t>
            </a:r>
          </a:p>
          <a:p>
            <a:pPr algn="just">
              <a:buClr>
                <a:srgbClr val="808080"/>
              </a:buClr>
              <a:buFont typeface="Arial" panose="020B0604020202020204" pitchFamily="34" charset="0"/>
              <a:buChar char="•"/>
            </a:pPr>
            <a:r>
              <a:rPr lang="en-US"/>
              <a:t>Maintenance performed by airlines is essential to the safe operating of aircraft. Particularly in poorer nations, questions have been raised about the sufficiency and efficiency of aviation maintenance systems.</a:t>
            </a:r>
          </a:p>
          <a:p>
            <a:pPr algn="just">
              <a:buClr>
                <a:srgbClr val="808080"/>
              </a:buClr>
              <a:buFont typeface="Arial" panose="020B0604020202020204" pitchFamily="34" charset="0"/>
              <a:buChar char="•"/>
            </a:pPr>
            <a:r>
              <a:rPr lang="en-US"/>
              <a:t>Pilot fatigue is a serious problem that can impair a pilot's ability to make wise decisions, raising the possibility of an accident. Pilot weariness may be brought on by lengthy workdays, erratic scheduling, and time zone changes.</a:t>
            </a:r>
          </a:p>
        </p:txBody>
      </p:sp>
      <p:sp>
        <p:nvSpPr>
          <p:cNvPr id="4" name="Text Placeholder 3">
            <a:extLst>
              <a:ext uri="{FF2B5EF4-FFF2-40B4-BE49-F238E27FC236}">
                <a16:creationId xmlns:a16="http://schemas.microsoft.com/office/drawing/2014/main" id="{7235C686-329C-92C9-76EB-67C488A849E5}"/>
              </a:ext>
            </a:extLst>
          </p:cNvPr>
          <p:cNvSpPr>
            <a:spLocks noGrp="1"/>
          </p:cNvSpPr>
          <p:nvPr>
            <p:ph type="body" sz="quarter" idx="10"/>
          </p:nvPr>
        </p:nvSpPr>
        <p:spPr/>
        <p:txBody>
          <a:bodyPr/>
          <a:lstStyle/>
          <a:p>
            <a:endParaRPr lang="en-US"/>
          </a:p>
        </p:txBody>
      </p:sp>
      <p:pic>
        <p:nvPicPr>
          <p:cNvPr id="5" name="Audio 4">
            <a:hlinkClick r:id="" action="ppaction://media"/>
            <a:extLst>
              <a:ext uri="{FF2B5EF4-FFF2-40B4-BE49-F238E27FC236}">
                <a16:creationId xmlns:a16="http://schemas.microsoft.com/office/drawing/2014/main" id="{54522FA0-04BB-E048-88D2-9D21EB38D0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165884864"/>
      </p:ext>
    </p:extLst>
  </p:cSld>
  <p:clrMapOvr>
    <a:masterClrMapping/>
  </p:clrMapOvr>
  <mc:AlternateContent xmlns:mc="http://schemas.openxmlformats.org/markup-compatibility/2006">
    <mc:Choice xmlns:p14="http://schemas.microsoft.com/office/powerpoint/2010/main" Requires="p14">
      <p:transition spd="slow" p14:dur="2000" advTm="37347"/>
    </mc:Choice>
    <mc:Fallback>
      <p:transition spd="slow" advTm="37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F15C7-DDBF-1488-5657-01078E3B08F4}"/>
              </a:ext>
            </a:extLst>
          </p:cNvPr>
          <p:cNvSpPr>
            <a:spLocks noGrp="1"/>
          </p:cNvSpPr>
          <p:nvPr>
            <p:ph type="ctrTitle"/>
          </p:nvPr>
        </p:nvSpPr>
        <p:spPr/>
        <p:txBody>
          <a:bodyPr/>
          <a:lstStyle/>
          <a:p>
            <a:r>
              <a:rPr lang="en-US"/>
              <a:t>Insight Needs</a:t>
            </a:r>
          </a:p>
        </p:txBody>
      </p:sp>
      <p:sp>
        <p:nvSpPr>
          <p:cNvPr id="3" name="Subtitle 2">
            <a:extLst>
              <a:ext uri="{FF2B5EF4-FFF2-40B4-BE49-F238E27FC236}">
                <a16:creationId xmlns:a16="http://schemas.microsoft.com/office/drawing/2014/main" id="{F5CEC731-6AAE-4EAA-7FF0-271C26B7F226}"/>
              </a:ext>
            </a:extLst>
          </p:cNvPr>
          <p:cNvSpPr>
            <a:spLocks noGrp="1"/>
          </p:cNvSpPr>
          <p:nvPr>
            <p:ph type="subTitle" idx="1"/>
          </p:nvPr>
        </p:nvSpPr>
        <p:spPr/>
        <p:txBody>
          <a:bodyPr/>
          <a:lstStyle/>
          <a:p>
            <a:r>
              <a:rPr lang="en-US"/>
              <a:t>Primary – Correlations &amp; Relationships</a:t>
            </a:r>
            <a:br>
              <a:rPr lang="en-US"/>
            </a:br>
            <a:r>
              <a:rPr lang="en-US"/>
              <a:t>What is the correlation between various cause factors?</a:t>
            </a:r>
            <a:br>
              <a:rPr lang="en-US"/>
            </a:br>
            <a:r>
              <a:rPr lang="en-US"/>
              <a:t>What are the possible effects of various cause factor codes/types?</a:t>
            </a:r>
          </a:p>
          <a:p>
            <a:r>
              <a:rPr lang="en-US"/>
              <a:t>Additional – Trends</a:t>
            </a:r>
            <a:br>
              <a:rPr lang="en-US"/>
            </a:br>
            <a:r>
              <a:rPr lang="en-US"/>
              <a:t>How has the civil aviation industry come to change over the years? What type of incidents/maintenance problems are more common now?</a:t>
            </a:r>
          </a:p>
        </p:txBody>
      </p:sp>
      <p:sp>
        <p:nvSpPr>
          <p:cNvPr id="4" name="Text Placeholder 3">
            <a:extLst>
              <a:ext uri="{FF2B5EF4-FFF2-40B4-BE49-F238E27FC236}">
                <a16:creationId xmlns:a16="http://schemas.microsoft.com/office/drawing/2014/main" id="{8C896552-096A-29B9-BFC0-ACBAAEDC38E2}"/>
              </a:ext>
            </a:extLst>
          </p:cNvPr>
          <p:cNvSpPr>
            <a:spLocks noGrp="1"/>
          </p:cNvSpPr>
          <p:nvPr>
            <p:ph type="body" sz="quarter" idx="10"/>
          </p:nvPr>
        </p:nvSpPr>
        <p:spPr/>
        <p:txBody>
          <a:bodyPr/>
          <a:lstStyle/>
          <a:p>
            <a:endParaRPr lang="en-US"/>
          </a:p>
        </p:txBody>
      </p:sp>
      <p:pic>
        <p:nvPicPr>
          <p:cNvPr id="5" name="Audio 4">
            <a:hlinkClick r:id="" action="ppaction://media"/>
            <a:extLst>
              <a:ext uri="{FF2B5EF4-FFF2-40B4-BE49-F238E27FC236}">
                <a16:creationId xmlns:a16="http://schemas.microsoft.com/office/drawing/2014/main" id="{19A10199-2AF4-214D-AB92-85D1724476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703843832"/>
      </p:ext>
    </p:extLst>
  </p:cSld>
  <p:clrMapOvr>
    <a:masterClrMapping/>
  </p:clrMapOvr>
  <mc:AlternateContent xmlns:mc="http://schemas.openxmlformats.org/markup-compatibility/2006">
    <mc:Choice xmlns:p14="http://schemas.microsoft.com/office/powerpoint/2010/main" Requires="p14">
      <p:transition spd="slow" p14:dur="2000" advTm="33922"/>
    </mc:Choice>
    <mc:Fallback>
      <p:transition spd="slow" advTm="339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AB620-7574-B5B5-095F-11F97B1EDE54}"/>
              </a:ext>
            </a:extLst>
          </p:cNvPr>
          <p:cNvSpPr>
            <a:spLocks noGrp="1"/>
          </p:cNvSpPr>
          <p:nvPr>
            <p:ph type="ctrTitle"/>
          </p:nvPr>
        </p:nvSpPr>
        <p:spPr/>
        <p:txBody>
          <a:bodyPr/>
          <a:lstStyle/>
          <a:p>
            <a:r>
              <a:rPr lang="en-US"/>
              <a:t>Data Analysis</a:t>
            </a:r>
          </a:p>
        </p:txBody>
      </p:sp>
      <p:sp>
        <p:nvSpPr>
          <p:cNvPr id="6" name="Text Placeholder 5">
            <a:extLst>
              <a:ext uri="{FF2B5EF4-FFF2-40B4-BE49-F238E27FC236}">
                <a16:creationId xmlns:a16="http://schemas.microsoft.com/office/drawing/2014/main" id="{1EEF3F70-78BE-95F9-1F60-A2DC9976F773}"/>
              </a:ext>
            </a:extLst>
          </p:cNvPr>
          <p:cNvSpPr>
            <a:spLocks noGrp="1"/>
          </p:cNvSpPr>
          <p:nvPr>
            <p:ph type="body" sz="quarter" idx="10"/>
          </p:nvPr>
        </p:nvSpPr>
        <p:spPr/>
        <p:txBody>
          <a:bodyPr/>
          <a:lstStyle/>
          <a:p>
            <a:endParaRPr lang="en-US"/>
          </a:p>
        </p:txBody>
      </p:sp>
      <p:sp>
        <p:nvSpPr>
          <p:cNvPr id="5" name="Content Placeholder 4">
            <a:extLst>
              <a:ext uri="{FF2B5EF4-FFF2-40B4-BE49-F238E27FC236}">
                <a16:creationId xmlns:a16="http://schemas.microsoft.com/office/drawing/2014/main" id="{1B145242-8B39-0605-1FD9-3571582E513E}"/>
              </a:ext>
            </a:extLst>
          </p:cNvPr>
          <p:cNvSpPr>
            <a:spLocks noGrp="1"/>
          </p:cNvSpPr>
          <p:nvPr>
            <p:ph idx="1"/>
          </p:nvPr>
        </p:nvSpPr>
        <p:spPr/>
        <p:txBody>
          <a:bodyPr vert="horz" lIns="91440" tIns="45720" rIns="91440" bIns="45720" rtlCol="0" anchor="t">
            <a:normAutofit fontScale="62500" lnSpcReduction="20000"/>
          </a:bodyPr>
          <a:lstStyle/>
          <a:p>
            <a:pPr algn="just">
              <a:buChar char="•"/>
            </a:pPr>
            <a:r>
              <a:rPr lang="en-US"/>
              <a:t>We used the FAA's AIDS (Accident and Incident Data System). </a:t>
            </a:r>
          </a:p>
          <a:p>
            <a:pPr algn="just">
              <a:buClr>
                <a:srgbClr val="808080"/>
              </a:buClr>
              <a:buChar char="•"/>
            </a:pPr>
            <a:r>
              <a:rPr lang="en-US"/>
              <a:t>The dataset captures all air accidents and incidents since 1975.</a:t>
            </a:r>
          </a:p>
          <a:p>
            <a:pPr algn="just">
              <a:buClr>
                <a:srgbClr val="808080"/>
              </a:buClr>
              <a:buChar char="•"/>
            </a:pPr>
            <a:r>
              <a:rPr lang="en-US"/>
              <a:t>We focused extensively on cause factors (in the "a" files) and NTSB investigation remarks (in the "e" files) and attempt to draw a knowledge graph that shows the cause-and-effect relationship between various root causes and the resulting incidents.</a:t>
            </a:r>
          </a:p>
          <a:p>
            <a:pPr algn="just">
              <a:buClr>
                <a:srgbClr val="808080"/>
              </a:buClr>
              <a:buChar char="•"/>
            </a:pPr>
            <a:r>
              <a:rPr lang="en-US"/>
              <a:t>We also focused on fatalities, geolocations, weather conditions and additional contributing factors.</a:t>
            </a:r>
          </a:p>
          <a:p>
            <a:pPr algn="just">
              <a:buClr>
                <a:srgbClr val="808080"/>
              </a:buClr>
              <a:buChar char="•"/>
            </a:pPr>
            <a:r>
              <a:rPr lang="en-US"/>
              <a:t>We considered several other parameters available in the dataset to understand how anthropological factors such as the average age of pilots may have contributed to incidents. We also analyzed the geographic distribution of accidents and how the regions with the most incidents have come to change.</a:t>
            </a:r>
          </a:p>
          <a:p>
            <a:pPr marL="0" indent="0">
              <a:buClr>
                <a:srgbClr val="808080"/>
              </a:buClr>
              <a:buNone/>
            </a:pPr>
            <a:endParaRPr lang="en-US"/>
          </a:p>
        </p:txBody>
      </p:sp>
      <p:pic>
        <p:nvPicPr>
          <p:cNvPr id="3" name="Audio 2">
            <a:hlinkClick r:id="" action="ppaction://media"/>
            <a:extLst>
              <a:ext uri="{FF2B5EF4-FFF2-40B4-BE49-F238E27FC236}">
                <a16:creationId xmlns:a16="http://schemas.microsoft.com/office/drawing/2014/main" id="{BCFAF6E8-DCE8-BB41-940A-7DAD3D77BC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419240006"/>
      </p:ext>
    </p:extLst>
  </p:cSld>
  <p:clrMapOvr>
    <a:masterClrMapping/>
  </p:clrMapOvr>
  <mc:AlternateContent xmlns:mc="http://schemas.openxmlformats.org/markup-compatibility/2006">
    <mc:Choice xmlns:p14="http://schemas.microsoft.com/office/powerpoint/2010/main" Requires="p14">
      <p:transition spd="slow" p14:dur="2000" advTm="60059"/>
    </mc:Choice>
    <mc:Fallback>
      <p:transition spd="slow" advTm="600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F4846-7AD0-40C0-4C98-963BD25E7660}"/>
              </a:ext>
            </a:extLst>
          </p:cNvPr>
          <p:cNvSpPr>
            <a:spLocks noGrp="1"/>
          </p:cNvSpPr>
          <p:nvPr>
            <p:ph type="ctrTitle"/>
          </p:nvPr>
        </p:nvSpPr>
        <p:spPr/>
        <p:txBody>
          <a:bodyPr/>
          <a:lstStyle/>
          <a:p>
            <a:r>
              <a:rPr lang="en-US"/>
              <a:t>Visualizations</a:t>
            </a:r>
          </a:p>
        </p:txBody>
      </p:sp>
      <p:sp>
        <p:nvSpPr>
          <p:cNvPr id="3" name="Subtitle 2">
            <a:extLst>
              <a:ext uri="{FF2B5EF4-FFF2-40B4-BE49-F238E27FC236}">
                <a16:creationId xmlns:a16="http://schemas.microsoft.com/office/drawing/2014/main" id="{E3379EFE-DBB2-623D-EE3F-063409C05385}"/>
              </a:ext>
            </a:extLst>
          </p:cNvPr>
          <p:cNvSpPr>
            <a:spLocks noGrp="1"/>
          </p:cNvSpPr>
          <p:nvPr>
            <p:ph type="subTitle" idx="1"/>
          </p:nvPr>
        </p:nvSpPr>
        <p:spPr>
          <a:xfrm>
            <a:off x="523348" y="1630404"/>
            <a:ext cx="7546726" cy="2818769"/>
          </a:xfrm>
        </p:spPr>
        <p:txBody>
          <a:bodyPr vert="horz" lIns="91440" tIns="45720" rIns="91440" bIns="45720" rtlCol="0" anchor="t">
            <a:normAutofit/>
          </a:bodyPr>
          <a:lstStyle/>
          <a:p>
            <a:pPr algn="just">
              <a:buChar char="•"/>
            </a:pPr>
            <a:r>
              <a:rPr lang="en-US" sz="1500"/>
              <a:t>Knowledge Graph – To show the cause-and-effect relationship between the five most common primary cause factors and the type of incidents, along with contributing factors.</a:t>
            </a:r>
            <a:endParaRPr lang="en-US"/>
          </a:p>
          <a:p>
            <a:pPr algn="just">
              <a:buClr>
                <a:srgbClr val="808080"/>
              </a:buClr>
              <a:buChar char="•"/>
            </a:pPr>
            <a:r>
              <a:rPr lang="en-US" sz="1500"/>
              <a:t>Tableau Dashboard (</a:t>
            </a:r>
            <a:r>
              <a:rPr lang="en-US" sz="1500" err="1"/>
              <a:t>geomaps</a:t>
            </a:r>
            <a:r>
              <a:rPr lang="en-US" sz="1500"/>
              <a:t>, histograms, bar and line charts) – To see which areas are more prone to accidents now and if this has changed over the years, and other metrics such as pilot age, aircraft age, etc. </a:t>
            </a:r>
          </a:p>
          <a:p>
            <a:pPr algn="just">
              <a:buClr>
                <a:srgbClr val="808080"/>
              </a:buClr>
              <a:buChar char="•"/>
            </a:pPr>
            <a:r>
              <a:rPr lang="en-US" sz="1500"/>
              <a:t>Word Trees – Using NLP and clustering algorithms to try and identify additional factors that may have impacted air safety.</a:t>
            </a:r>
          </a:p>
          <a:p>
            <a:pPr>
              <a:buClr>
                <a:srgbClr val="808080"/>
              </a:buClr>
              <a:buChar char="•"/>
            </a:pPr>
            <a:endParaRPr lang="en-US">
              <a:solidFill>
                <a:srgbClr val="FFFFFF"/>
              </a:solidFill>
            </a:endParaRPr>
          </a:p>
          <a:p>
            <a:pPr lvl="1">
              <a:buChar char="•"/>
            </a:pPr>
            <a:endParaRPr lang="en-US">
              <a:solidFill>
                <a:srgbClr val="898989"/>
              </a:solidFill>
            </a:endParaRPr>
          </a:p>
        </p:txBody>
      </p:sp>
      <p:sp>
        <p:nvSpPr>
          <p:cNvPr id="4" name="Text Placeholder 3">
            <a:extLst>
              <a:ext uri="{FF2B5EF4-FFF2-40B4-BE49-F238E27FC236}">
                <a16:creationId xmlns:a16="http://schemas.microsoft.com/office/drawing/2014/main" id="{061FF8F6-7BD6-C04B-4E50-6058C0F02F85}"/>
              </a:ext>
            </a:extLst>
          </p:cNvPr>
          <p:cNvSpPr>
            <a:spLocks noGrp="1"/>
          </p:cNvSpPr>
          <p:nvPr>
            <p:ph type="body" sz="quarter" idx="10"/>
          </p:nvPr>
        </p:nvSpPr>
        <p:spPr/>
        <p:txBody>
          <a:bodyPr/>
          <a:lstStyle/>
          <a:p>
            <a:endParaRPr lang="en-US"/>
          </a:p>
        </p:txBody>
      </p:sp>
      <p:pic>
        <p:nvPicPr>
          <p:cNvPr id="5" name="Audio 4">
            <a:hlinkClick r:id="" action="ppaction://media"/>
            <a:extLst>
              <a:ext uri="{FF2B5EF4-FFF2-40B4-BE49-F238E27FC236}">
                <a16:creationId xmlns:a16="http://schemas.microsoft.com/office/drawing/2014/main" id="{DC474811-FD82-694C-A859-FF2753A43C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353719132"/>
      </p:ext>
    </p:extLst>
  </p:cSld>
  <p:clrMapOvr>
    <a:masterClrMapping/>
  </p:clrMapOvr>
  <mc:AlternateContent xmlns:mc="http://schemas.openxmlformats.org/markup-compatibility/2006">
    <mc:Choice xmlns:p14="http://schemas.microsoft.com/office/powerpoint/2010/main" Requires="p14">
      <p:transition spd="slow" p14:dur="2000" advTm="31424"/>
    </mc:Choice>
    <mc:Fallback>
      <p:transition spd="slow" advTm="31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4B123-B45C-3A54-3040-BFF7E6DD2EDE}"/>
              </a:ext>
            </a:extLst>
          </p:cNvPr>
          <p:cNvSpPr>
            <a:spLocks noGrp="1"/>
          </p:cNvSpPr>
          <p:nvPr>
            <p:ph type="title" idx="4294967295"/>
          </p:nvPr>
        </p:nvSpPr>
        <p:spPr>
          <a:xfrm>
            <a:off x="2287586" y="76200"/>
            <a:ext cx="5082382" cy="777875"/>
          </a:xfrm>
        </p:spPr>
        <p:txBody>
          <a:bodyPr anchor="ctr">
            <a:noAutofit/>
          </a:bodyPr>
          <a:lstStyle/>
          <a:p>
            <a:pPr algn="ctr"/>
            <a:r>
              <a:rPr lang="en-US" sz="2400"/>
              <a:t>Five most common cause factors</a:t>
            </a:r>
          </a:p>
        </p:txBody>
      </p:sp>
      <p:pic>
        <p:nvPicPr>
          <p:cNvPr id="4" name="Picture 4" descr="Diagram, schematic&#10;&#10;Description automatically generated">
            <a:extLst>
              <a:ext uri="{FF2B5EF4-FFF2-40B4-BE49-F238E27FC236}">
                <a16:creationId xmlns:a16="http://schemas.microsoft.com/office/drawing/2014/main" id="{9B122D0C-0AC2-343D-016B-838474C6D079}"/>
              </a:ext>
            </a:extLst>
          </p:cNvPr>
          <p:cNvPicPr>
            <a:picLocks noChangeAspect="1"/>
          </p:cNvPicPr>
          <p:nvPr/>
        </p:nvPicPr>
        <p:blipFill>
          <a:blip r:embed="rId4"/>
          <a:stretch>
            <a:fillRect/>
          </a:stretch>
        </p:blipFill>
        <p:spPr>
          <a:xfrm>
            <a:off x="2614613" y="719869"/>
            <a:ext cx="6236493" cy="3910930"/>
          </a:xfrm>
          <a:prstGeom prst="rect">
            <a:avLst/>
          </a:prstGeom>
        </p:spPr>
      </p:pic>
      <p:sp>
        <p:nvSpPr>
          <p:cNvPr id="5" name="TextBox 4">
            <a:extLst>
              <a:ext uri="{FF2B5EF4-FFF2-40B4-BE49-F238E27FC236}">
                <a16:creationId xmlns:a16="http://schemas.microsoft.com/office/drawing/2014/main" id="{25EDF1EC-C121-0791-CB88-CD3237E53AF1}"/>
              </a:ext>
            </a:extLst>
          </p:cNvPr>
          <p:cNvSpPr txBox="1"/>
          <p:nvPr/>
        </p:nvSpPr>
        <p:spPr>
          <a:xfrm>
            <a:off x="254664" y="1988863"/>
            <a:ext cx="2107406"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000">
                <a:cs typeface="Arial"/>
              </a:rPr>
              <a:t>This knowledge graph shows categories of air incidents by their primary cause factors.</a:t>
            </a:r>
            <a:br>
              <a:rPr lang="en-US" sz="1000">
                <a:cs typeface="Arial"/>
              </a:rPr>
            </a:br>
            <a:br>
              <a:rPr lang="en-US" sz="1000">
                <a:cs typeface="Arial"/>
              </a:rPr>
            </a:br>
            <a:r>
              <a:rPr lang="en-US" sz="1000">
                <a:cs typeface="Arial"/>
              </a:rPr>
              <a:t>Moving outward in the graph, we can see an example for each, along with contributing factors.</a:t>
            </a:r>
            <a:endParaRPr lang="en-US"/>
          </a:p>
        </p:txBody>
      </p:sp>
      <p:pic>
        <p:nvPicPr>
          <p:cNvPr id="3" name="Audio 2">
            <a:hlinkClick r:id="" action="ppaction://media"/>
            <a:extLst>
              <a:ext uri="{FF2B5EF4-FFF2-40B4-BE49-F238E27FC236}">
                <a16:creationId xmlns:a16="http://schemas.microsoft.com/office/drawing/2014/main" id="{DCFB01B7-E8AD-964D-8AC8-42D8522A2B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750726730"/>
      </p:ext>
    </p:extLst>
  </p:cSld>
  <p:clrMapOvr>
    <a:masterClrMapping/>
  </p:clrMapOvr>
  <mc:AlternateContent xmlns:mc="http://schemas.openxmlformats.org/markup-compatibility/2006">
    <mc:Choice xmlns:p14="http://schemas.microsoft.com/office/powerpoint/2010/main" Requires="p14">
      <p:transition spd="slow" p14:dur="2000" advTm="22777"/>
    </mc:Choice>
    <mc:Fallback>
      <p:transition spd="slow" advTm="22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A9CF-9AF0-CF12-AAC5-E677F7313DD9}"/>
              </a:ext>
            </a:extLst>
          </p:cNvPr>
          <p:cNvSpPr>
            <a:spLocks noGrp="1"/>
          </p:cNvSpPr>
          <p:nvPr>
            <p:ph type="ctrTitle"/>
          </p:nvPr>
        </p:nvSpPr>
        <p:spPr/>
        <p:txBody>
          <a:bodyPr anchor="ctr">
            <a:normAutofit/>
          </a:bodyPr>
          <a:lstStyle/>
          <a:p>
            <a:r>
              <a:rPr lang="en-US"/>
              <a:t>Trends</a:t>
            </a:r>
          </a:p>
        </p:txBody>
      </p:sp>
      <p:sp>
        <p:nvSpPr>
          <p:cNvPr id="15" name="Text Placeholder 14">
            <a:extLst>
              <a:ext uri="{FF2B5EF4-FFF2-40B4-BE49-F238E27FC236}">
                <a16:creationId xmlns:a16="http://schemas.microsoft.com/office/drawing/2014/main" id="{49655F21-0329-57CB-E4CA-DAE38E93DA9E}"/>
              </a:ext>
            </a:extLst>
          </p:cNvPr>
          <p:cNvSpPr>
            <a:spLocks noGrp="1"/>
          </p:cNvSpPr>
          <p:nvPr>
            <p:ph type="body" sz="quarter" idx="10"/>
          </p:nvPr>
        </p:nvSpPr>
        <p:spPr/>
        <p:txBody>
          <a:bodyPr/>
          <a:lstStyle/>
          <a:p>
            <a:endParaRPr lang="en-US"/>
          </a:p>
        </p:txBody>
      </p:sp>
      <p:pic>
        <p:nvPicPr>
          <p:cNvPr id="16" name="Picture 16" descr="Chart&#10;&#10;Description automatically generated">
            <a:extLst>
              <a:ext uri="{FF2B5EF4-FFF2-40B4-BE49-F238E27FC236}">
                <a16:creationId xmlns:a16="http://schemas.microsoft.com/office/drawing/2014/main" id="{347AF88A-07B2-4C98-84C1-22A0F9CC89FE}"/>
              </a:ext>
            </a:extLst>
          </p:cNvPr>
          <p:cNvPicPr>
            <a:picLocks noGrp="1" noChangeAspect="1"/>
          </p:cNvPicPr>
          <p:nvPr>
            <p:ph idx="1"/>
          </p:nvPr>
        </p:nvPicPr>
        <p:blipFill>
          <a:blip r:embed="rId4"/>
          <a:stretch>
            <a:fillRect/>
          </a:stretch>
        </p:blipFill>
        <p:spPr>
          <a:xfrm>
            <a:off x="5440466" y="1520891"/>
            <a:ext cx="3301342" cy="2130622"/>
          </a:xfrm>
        </p:spPr>
      </p:pic>
      <p:sp>
        <p:nvSpPr>
          <p:cNvPr id="17" name="TextBox 16">
            <a:extLst>
              <a:ext uri="{FF2B5EF4-FFF2-40B4-BE49-F238E27FC236}">
                <a16:creationId xmlns:a16="http://schemas.microsoft.com/office/drawing/2014/main" id="{CAB5D794-96A7-1FDC-904B-B7853B186DBB}"/>
              </a:ext>
            </a:extLst>
          </p:cNvPr>
          <p:cNvSpPr txBox="1"/>
          <p:nvPr/>
        </p:nvSpPr>
        <p:spPr>
          <a:xfrm>
            <a:off x="254501" y="1490240"/>
            <a:ext cx="4962645" cy="2723823"/>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285750" indent="-285750" algn="just">
              <a:buFont typeface="Arial"/>
              <a:buChar char="•"/>
            </a:pPr>
            <a:r>
              <a:rPr lang="en-US" sz="900">
                <a:cs typeface="Arial"/>
              </a:rPr>
              <a:t>While looking at the data we found that there is a huge jump in the number of accidents between 1977 and 1978. On further investigation we found that this was due to FAA </a:t>
            </a:r>
            <a:r>
              <a:rPr lang="en-US" sz="900">
                <a:ea typeface="+mn-lt"/>
                <a:cs typeface="+mn-lt"/>
              </a:rPr>
              <a:t>Establishment of the Aviation Safety Reporting System (ASRS)</a:t>
            </a:r>
            <a:r>
              <a:rPr lang="en-US" sz="900">
                <a:cs typeface="Arial"/>
              </a:rPr>
              <a:t> , </a:t>
            </a:r>
            <a:r>
              <a:rPr lang="en-US" sz="900">
                <a:ea typeface="+mn-lt"/>
                <a:cs typeface="+mn-lt"/>
              </a:rPr>
              <a:t>Introduction of the Terminal Radar Service Area (TRSA)</a:t>
            </a:r>
            <a:r>
              <a:rPr lang="en-US" sz="900">
                <a:cs typeface="Arial"/>
              </a:rPr>
              <a:t> and also </a:t>
            </a:r>
            <a:r>
              <a:rPr lang="en-US" sz="900">
                <a:ea typeface="+mn-lt"/>
                <a:cs typeface="+mn-lt"/>
              </a:rPr>
              <a:t>the FAA's regulatory authority was expanded to include oversight of aviation safety, aircraft design, and manufacturing.</a:t>
            </a:r>
            <a:r>
              <a:rPr lang="en-US" sz="900">
                <a:cs typeface="Arial"/>
              </a:rPr>
              <a:t> </a:t>
            </a:r>
            <a:endParaRPr lang="en-US"/>
          </a:p>
          <a:p>
            <a:pPr algn="just"/>
            <a:endParaRPr lang="en-US" sz="900">
              <a:cs typeface="Arial"/>
            </a:endParaRPr>
          </a:p>
          <a:p>
            <a:pPr marL="285750" indent="-285750" algn="just">
              <a:buFont typeface="Arial"/>
              <a:buChar char="•"/>
            </a:pPr>
            <a:r>
              <a:rPr lang="en-US" sz="900">
                <a:cs typeface="Arial"/>
              </a:rPr>
              <a:t>Between 1988 and 1998 we can see that the number of accidents reduced by 33% this due to the additional safety measure taken such as , </a:t>
            </a:r>
            <a:r>
              <a:rPr lang="en-US" sz="900">
                <a:ea typeface="+mn-lt"/>
                <a:cs typeface="+mn-lt"/>
              </a:rPr>
              <a:t>Implementation of the Advanced Automation System (AAS),introduction of the Wide Area Augmentation System (WAAS), Adoption of Safety Management Systems (SMS) and Development of the Global Positioning System (GPS).</a:t>
            </a:r>
          </a:p>
          <a:p>
            <a:pPr marL="285750" indent="-285750" algn="just">
              <a:buFont typeface="Arial"/>
              <a:buChar char="•"/>
            </a:pPr>
            <a:endParaRPr lang="en-US" sz="900">
              <a:cs typeface="Arial"/>
            </a:endParaRPr>
          </a:p>
          <a:p>
            <a:pPr marL="285750" indent="-285750" algn="just">
              <a:buFont typeface="Arial"/>
              <a:buChar char="•"/>
            </a:pPr>
            <a:r>
              <a:rPr lang="en-US" sz="900">
                <a:ea typeface="+mn-lt"/>
                <a:cs typeface="+mn-lt"/>
              </a:rPr>
              <a:t>Between 1998 and 2021, the Federal Aviation Administration (FAA) achieved several milestones and undertook numerous initiatives to improve safety, efficiency, and modernization in the aviation industry. Here are some of the key achievements ,Implementation of the Automatic Dependent Surveillance-Broadcast (ADS-B) system, Establishment of the Aviation Safety Information Analysis and Sharing (ASIAS) system , Introduction of the Runway Safety Program.</a:t>
            </a:r>
            <a:endParaRPr lang="en-US" sz="900">
              <a:cs typeface="Arial"/>
            </a:endParaRPr>
          </a:p>
          <a:p>
            <a:endParaRPr lang="en-US" sz="900">
              <a:cs typeface="Arial"/>
            </a:endParaRPr>
          </a:p>
        </p:txBody>
      </p:sp>
      <p:pic>
        <p:nvPicPr>
          <p:cNvPr id="3" name="Audio 2">
            <a:hlinkClick r:id="" action="ppaction://media"/>
            <a:extLst>
              <a:ext uri="{FF2B5EF4-FFF2-40B4-BE49-F238E27FC236}">
                <a16:creationId xmlns:a16="http://schemas.microsoft.com/office/drawing/2014/main" id="{174A8B6F-DD81-DB40-8499-4A3D6CE4B9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487527445"/>
      </p:ext>
    </p:extLst>
  </p:cSld>
  <p:clrMapOvr>
    <a:masterClrMapping/>
  </p:clrMapOvr>
  <mc:AlternateContent xmlns:mc="http://schemas.openxmlformats.org/markup-compatibility/2006">
    <mc:Choice xmlns:p14="http://schemas.microsoft.com/office/powerpoint/2010/main" Requires="p14">
      <p:transition spd="slow" p14:dur="2000" advTm="86878"/>
    </mc:Choice>
    <mc:Fallback>
      <p:transition spd="slow" advTm="86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A8005-7948-D7F9-54FD-C06F2C5923B0}"/>
              </a:ext>
            </a:extLst>
          </p:cNvPr>
          <p:cNvSpPr>
            <a:spLocks noGrp="1"/>
          </p:cNvSpPr>
          <p:nvPr>
            <p:ph type="ctrTitle"/>
          </p:nvPr>
        </p:nvSpPr>
        <p:spPr/>
        <p:txBody>
          <a:bodyPr/>
          <a:lstStyle/>
          <a:p>
            <a:r>
              <a:rPr lang="en-US"/>
              <a:t>Trends</a:t>
            </a:r>
          </a:p>
        </p:txBody>
      </p:sp>
      <p:sp>
        <p:nvSpPr>
          <p:cNvPr id="3" name="Text Placeholder 2">
            <a:extLst>
              <a:ext uri="{FF2B5EF4-FFF2-40B4-BE49-F238E27FC236}">
                <a16:creationId xmlns:a16="http://schemas.microsoft.com/office/drawing/2014/main" id="{CE8CC63F-F54E-7CCC-7BB1-C43B883DD0C4}"/>
              </a:ext>
            </a:extLst>
          </p:cNvPr>
          <p:cNvSpPr>
            <a:spLocks noGrp="1"/>
          </p:cNvSpPr>
          <p:nvPr>
            <p:ph type="body" sz="quarter" idx="10"/>
          </p:nvPr>
        </p:nvSpPr>
        <p:spPr/>
        <p:txBody>
          <a:bodyPr/>
          <a:lstStyle/>
          <a:p>
            <a:endParaRPr lang="en-US"/>
          </a:p>
        </p:txBody>
      </p:sp>
      <p:sp>
        <p:nvSpPr>
          <p:cNvPr id="6" name="TextBox 5">
            <a:extLst>
              <a:ext uri="{FF2B5EF4-FFF2-40B4-BE49-F238E27FC236}">
                <a16:creationId xmlns:a16="http://schemas.microsoft.com/office/drawing/2014/main" id="{AC0D0BCF-8202-06A0-D252-8C4139C36F7F}"/>
              </a:ext>
            </a:extLst>
          </p:cNvPr>
          <p:cNvSpPr txBox="1"/>
          <p:nvPr/>
        </p:nvSpPr>
        <p:spPr>
          <a:xfrm>
            <a:off x="540458" y="1356137"/>
            <a:ext cx="4029437"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lgn="just">
              <a:buFont typeface="Arial"/>
              <a:buChar char="•"/>
            </a:pPr>
            <a:r>
              <a:rPr lang="en-US" sz="900">
                <a:cs typeface="Arial"/>
              </a:rPr>
              <a:t>We also noticed that the Avg Age of Pilots has increased over the years we wanted to see why this is the case and how has it helped for Aviation Safety. These are some of the findings.</a:t>
            </a:r>
            <a:endParaRPr lang="en-US" sz="900">
              <a:ea typeface="+mn-lt"/>
              <a:cs typeface="+mn-lt"/>
            </a:endParaRPr>
          </a:p>
          <a:p>
            <a:pPr algn="just"/>
            <a:endParaRPr lang="en-US" sz="900">
              <a:ea typeface="+mn-lt"/>
              <a:cs typeface="+mn-lt"/>
            </a:endParaRPr>
          </a:p>
          <a:p>
            <a:pPr marL="171450" indent="-171450" algn="just">
              <a:buFont typeface="Arial"/>
              <a:buChar char="•"/>
            </a:pPr>
            <a:r>
              <a:rPr lang="en-US" sz="900">
                <a:ea typeface="+mn-lt"/>
                <a:cs typeface="+mn-lt"/>
              </a:rPr>
              <a:t>Regulatory changes: The Federal Aviation Administration (FAA) raised the mandatory retirement age of commercial airline pilots from 60 to 65 in 2007, allowing experienced pilots to continue flying for longer.</a:t>
            </a:r>
          </a:p>
          <a:p>
            <a:pPr algn="just"/>
            <a:endParaRPr lang="en-US" sz="900">
              <a:ea typeface="+mn-lt"/>
              <a:cs typeface="+mn-lt"/>
            </a:endParaRPr>
          </a:p>
          <a:p>
            <a:pPr marL="171450" indent="-171450" algn="just">
              <a:buFont typeface="Arial"/>
              <a:buChar char="•"/>
            </a:pPr>
            <a:r>
              <a:rPr lang="en-US" sz="900">
                <a:ea typeface="+mn-lt"/>
                <a:cs typeface="+mn-lt"/>
              </a:rPr>
              <a:t>Economic factors: Improved working conditions and higher pay and benefits have encouraged many experienced pilots to continue working rather than retiring early.</a:t>
            </a:r>
          </a:p>
          <a:p>
            <a:pPr algn="just"/>
            <a:endParaRPr lang="en-US" sz="900">
              <a:ea typeface="+mn-lt"/>
              <a:cs typeface="+mn-lt"/>
            </a:endParaRPr>
          </a:p>
          <a:p>
            <a:pPr marL="171450" indent="-171450" algn="just">
              <a:buFont typeface="Arial"/>
              <a:buChar char="•"/>
            </a:pPr>
            <a:r>
              <a:rPr lang="en-US" sz="900">
                <a:ea typeface="+mn-lt"/>
                <a:cs typeface="+mn-lt"/>
              </a:rPr>
              <a:t>Demographic shifts: As the overall population ages, the number of younger pilots entering the industry has decreased, leading to a shortage of pilots and further increasing the demand for experienced pilots.</a:t>
            </a:r>
            <a:endParaRPr lang="en-US" sz="900">
              <a:cs typeface="Arial"/>
            </a:endParaRPr>
          </a:p>
          <a:p>
            <a:pPr marL="171450" indent="-171450" algn="just">
              <a:buFont typeface="Arial"/>
              <a:buChar char="•"/>
            </a:pPr>
            <a:r>
              <a:rPr lang="en-US" sz="900">
                <a:cs typeface="Arial"/>
              </a:rPr>
              <a:t>In the first plot we can see there is a sudden dip in avg age of pilots in 2012 this is because after 2010 FAA slowly started to omit some columns and does not record those data anymore. But with the available data we can see the histogram of avg age of pilots vs no. Of accidents/incidents each bin of age groups have had over the years.</a:t>
            </a:r>
          </a:p>
          <a:p>
            <a:pPr marL="285750" indent="-285750">
              <a:buFont typeface="Arial"/>
              <a:buChar char="•"/>
            </a:pPr>
            <a:endParaRPr lang="en-US" sz="900">
              <a:cs typeface="Arial"/>
            </a:endParaRPr>
          </a:p>
        </p:txBody>
      </p:sp>
      <p:pic>
        <p:nvPicPr>
          <p:cNvPr id="10" name="Picture 10" descr="Chart, line chart&#10;&#10;Description automatically generated">
            <a:extLst>
              <a:ext uri="{FF2B5EF4-FFF2-40B4-BE49-F238E27FC236}">
                <a16:creationId xmlns:a16="http://schemas.microsoft.com/office/drawing/2014/main" id="{5E6626CD-E7E5-445D-E89B-4F7A0B7FEB92}"/>
              </a:ext>
            </a:extLst>
          </p:cNvPr>
          <p:cNvPicPr>
            <a:picLocks noGrp="1" noChangeAspect="1"/>
          </p:cNvPicPr>
          <p:nvPr>
            <p:ph idx="1"/>
          </p:nvPr>
        </p:nvPicPr>
        <p:blipFill>
          <a:blip r:embed="rId4"/>
          <a:stretch>
            <a:fillRect/>
          </a:stretch>
        </p:blipFill>
        <p:spPr>
          <a:xfrm>
            <a:off x="6187441" y="1283945"/>
            <a:ext cx="2431745" cy="1543951"/>
          </a:xfrm>
        </p:spPr>
      </p:pic>
      <p:pic>
        <p:nvPicPr>
          <p:cNvPr id="4" name="Picture 4" descr="Chart, histogram&#10;&#10;Description automatically generated">
            <a:extLst>
              <a:ext uri="{FF2B5EF4-FFF2-40B4-BE49-F238E27FC236}">
                <a16:creationId xmlns:a16="http://schemas.microsoft.com/office/drawing/2014/main" id="{06F8B62C-D5D1-68FA-903B-39583DF4D552}"/>
              </a:ext>
            </a:extLst>
          </p:cNvPr>
          <p:cNvPicPr>
            <a:picLocks noChangeAspect="1"/>
          </p:cNvPicPr>
          <p:nvPr/>
        </p:nvPicPr>
        <p:blipFill>
          <a:blip r:embed="rId5"/>
          <a:stretch>
            <a:fillRect/>
          </a:stretch>
        </p:blipFill>
        <p:spPr>
          <a:xfrm>
            <a:off x="6028046" y="2862064"/>
            <a:ext cx="2743200" cy="1807731"/>
          </a:xfrm>
          <a:prstGeom prst="rect">
            <a:avLst/>
          </a:prstGeom>
        </p:spPr>
      </p:pic>
      <p:pic>
        <p:nvPicPr>
          <p:cNvPr id="5" name="Audio 4">
            <a:hlinkClick r:id="" action="ppaction://media"/>
            <a:extLst>
              <a:ext uri="{FF2B5EF4-FFF2-40B4-BE49-F238E27FC236}">
                <a16:creationId xmlns:a16="http://schemas.microsoft.com/office/drawing/2014/main" id="{F8F39719-25F7-0F47-BEF6-38A9F3B6FC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073647606"/>
      </p:ext>
    </p:extLst>
  </p:cSld>
  <p:clrMapOvr>
    <a:masterClrMapping/>
  </p:clrMapOvr>
  <mc:AlternateContent xmlns:mc="http://schemas.openxmlformats.org/markup-compatibility/2006">
    <mc:Choice xmlns:p14="http://schemas.microsoft.com/office/powerpoint/2010/main" Requires="p14">
      <p:transition spd="slow" p14:dur="2000" advTm="93857"/>
    </mc:Choice>
    <mc:Fallback>
      <p:transition spd="slow" advTm="93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7FF40-7C21-4AE5-E9E3-1E8D85CCCFFD}"/>
              </a:ext>
            </a:extLst>
          </p:cNvPr>
          <p:cNvSpPr>
            <a:spLocks noGrp="1"/>
          </p:cNvSpPr>
          <p:nvPr>
            <p:ph type="title"/>
          </p:nvPr>
        </p:nvSpPr>
        <p:spPr/>
        <p:txBody>
          <a:bodyPr/>
          <a:lstStyle/>
          <a:p>
            <a:r>
              <a:rPr lang="en-US"/>
              <a:t>Map Visualization</a:t>
            </a:r>
          </a:p>
        </p:txBody>
      </p:sp>
      <p:sp>
        <p:nvSpPr>
          <p:cNvPr id="3" name="Subtitle 2">
            <a:extLst>
              <a:ext uri="{FF2B5EF4-FFF2-40B4-BE49-F238E27FC236}">
                <a16:creationId xmlns:a16="http://schemas.microsoft.com/office/drawing/2014/main" id="{E4FC1603-F7A2-E557-A2D8-C2576BE8DF0F}"/>
              </a:ext>
            </a:extLst>
          </p:cNvPr>
          <p:cNvSpPr>
            <a:spLocks noGrp="1"/>
          </p:cNvSpPr>
          <p:nvPr>
            <p:ph idx="1"/>
          </p:nvPr>
        </p:nvSpPr>
        <p:spPr>
          <a:xfrm>
            <a:off x="366838" y="1706750"/>
            <a:ext cx="3435164" cy="2801497"/>
          </a:xfrm>
        </p:spPr>
        <p:txBody>
          <a:bodyPr vert="horz" lIns="91440" tIns="45720" rIns="91440" bIns="45720" rtlCol="0" anchor="t">
            <a:normAutofit/>
          </a:bodyPr>
          <a:lstStyle/>
          <a:p>
            <a:pPr algn="just">
              <a:buClr>
                <a:srgbClr val="808080"/>
              </a:buClr>
            </a:pPr>
            <a:r>
              <a:rPr lang="en-US" sz="1000"/>
              <a:t>Higher accident numbers around major US airports – O'Hare, Hartsfield-Jackson, Phoenix Sky Harbour, Denver, LAX, Houston-Bush, Miami, etc.</a:t>
            </a:r>
            <a:endParaRPr lang="en-US"/>
          </a:p>
          <a:p>
            <a:pPr algn="just">
              <a:buClr>
                <a:srgbClr val="808080"/>
              </a:buClr>
            </a:pPr>
            <a:r>
              <a:rPr lang="en-US" sz="1000"/>
              <a:t>More accidents per capita in Alaska due to significantly worse weather conditions.</a:t>
            </a:r>
          </a:p>
          <a:p>
            <a:pPr algn="just">
              <a:buClr>
                <a:srgbClr val="808080"/>
              </a:buClr>
            </a:pPr>
            <a:r>
              <a:rPr lang="en-US" sz="1000"/>
              <a:t>Texas, California, and Florida have tens of thousands of private aircraft, and therefore have more distributed, and a larger number of incidents.</a:t>
            </a:r>
          </a:p>
          <a:p>
            <a:pPr>
              <a:buClr>
                <a:srgbClr val="808080"/>
              </a:buClr>
            </a:pPr>
            <a:endParaRPr lang="en-US"/>
          </a:p>
        </p:txBody>
      </p:sp>
      <p:pic>
        <p:nvPicPr>
          <p:cNvPr id="15" name="Picture 15" descr="Map&#10;&#10;Description automatically generated">
            <a:extLst>
              <a:ext uri="{FF2B5EF4-FFF2-40B4-BE49-F238E27FC236}">
                <a16:creationId xmlns:a16="http://schemas.microsoft.com/office/drawing/2014/main" id="{4694F85C-9BA4-F7A8-3932-B0B4435C785B}"/>
              </a:ext>
            </a:extLst>
          </p:cNvPr>
          <p:cNvPicPr>
            <a:picLocks noChangeAspect="1"/>
          </p:cNvPicPr>
          <p:nvPr/>
        </p:nvPicPr>
        <p:blipFill>
          <a:blip r:embed="rId4"/>
          <a:stretch>
            <a:fillRect/>
          </a:stretch>
        </p:blipFill>
        <p:spPr>
          <a:xfrm>
            <a:off x="4393405" y="3245845"/>
            <a:ext cx="1735932" cy="1730765"/>
          </a:xfrm>
          <a:prstGeom prst="rect">
            <a:avLst/>
          </a:prstGeom>
        </p:spPr>
      </p:pic>
      <p:pic>
        <p:nvPicPr>
          <p:cNvPr id="17" name="Picture 17" descr="Map&#10;&#10;Description automatically generated">
            <a:extLst>
              <a:ext uri="{FF2B5EF4-FFF2-40B4-BE49-F238E27FC236}">
                <a16:creationId xmlns:a16="http://schemas.microsoft.com/office/drawing/2014/main" id="{134386CC-5DB8-6A1C-B1FD-C95489761EBE}"/>
              </a:ext>
            </a:extLst>
          </p:cNvPr>
          <p:cNvPicPr>
            <a:picLocks noChangeAspect="1"/>
          </p:cNvPicPr>
          <p:nvPr/>
        </p:nvPicPr>
        <p:blipFill>
          <a:blip r:embed="rId5"/>
          <a:stretch>
            <a:fillRect/>
          </a:stretch>
        </p:blipFill>
        <p:spPr>
          <a:xfrm>
            <a:off x="4393406" y="693800"/>
            <a:ext cx="4429125" cy="2491457"/>
          </a:xfrm>
          <a:prstGeom prst="rect">
            <a:avLst/>
          </a:prstGeom>
        </p:spPr>
      </p:pic>
      <p:pic>
        <p:nvPicPr>
          <p:cNvPr id="18" name="Picture 18" descr="Chart, scatter chart&#10;&#10;Description automatically generated">
            <a:extLst>
              <a:ext uri="{FF2B5EF4-FFF2-40B4-BE49-F238E27FC236}">
                <a16:creationId xmlns:a16="http://schemas.microsoft.com/office/drawing/2014/main" id="{687B3647-FCD0-D473-B978-EBB43BFBA8F8}"/>
              </a:ext>
            </a:extLst>
          </p:cNvPr>
          <p:cNvPicPr>
            <a:picLocks noChangeAspect="1"/>
          </p:cNvPicPr>
          <p:nvPr/>
        </p:nvPicPr>
        <p:blipFill>
          <a:blip r:embed="rId6"/>
          <a:stretch>
            <a:fillRect/>
          </a:stretch>
        </p:blipFill>
        <p:spPr>
          <a:xfrm>
            <a:off x="6607968" y="3245241"/>
            <a:ext cx="2214563" cy="1731976"/>
          </a:xfrm>
          <a:prstGeom prst="rect">
            <a:avLst/>
          </a:prstGeom>
        </p:spPr>
      </p:pic>
      <p:pic>
        <p:nvPicPr>
          <p:cNvPr id="4" name="Audio 3">
            <a:hlinkClick r:id="" action="ppaction://media"/>
            <a:extLst>
              <a:ext uri="{FF2B5EF4-FFF2-40B4-BE49-F238E27FC236}">
                <a16:creationId xmlns:a16="http://schemas.microsoft.com/office/drawing/2014/main" id="{C3E9A09D-F675-A248-8136-3D340A3E75A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656143300"/>
      </p:ext>
    </p:extLst>
  </p:cSld>
  <p:clrMapOvr>
    <a:masterClrMapping/>
  </p:clrMapOvr>
  <mc:AlternateContent xmlns:mc="http://schemas.openxmlformats.org/markup-compatibility/2006">
    <mc:Choice xmlns:p14="http://schemas.microsoft.com/office/powerpoint/2010/main" Requires="p14">
      <p:transition spd="slow" p14:dur="2000" advTm="40710"/>
    </mc:Choice>
    <mc:Fallback>
      <p:transition spd="slow" advTm="40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Ma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D4112C74-A76E-A244-A38B-7B589F31A3A0}" vid="{02DB7040-99DC-AA41-AC99-CF992BB610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6EDD1DC6F726A47973C7DC77D7AEE19" ma:contentTypeVersion="2" ma:contentTypeDescription="Create a new document." ma:contentTypeScope="" ma:versionID="1d3c7f3e7f9773101077dc9414b3b899">
  <xsd:schema xmlns:xsd="http://www.w3.org/2001/XMLSchema" xmlns:xs="http://www.w3.org/2001/XMLSchema" xmlns:p="http://schemas.microsoft.com/office/2006/metadata/properties" xmlns:ns2="66ed990d-3519-489f-8ae8-b41d8cc0f8a5" targetNamespace="http://schemas.microsoft.com/office/2006/metadata/properties" ma:root="true" ma:fieldsID="e98ca8a083ab92d6432bd312c200f76d" ns2:_="">
    <xsd:import namespace="66ed990d-3519-489f-8ae8-b41d8cc0f8a5"/>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ed990d-3519-489f-8ae8-b41d8cc0f8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6F2769-7194-4217-93D3-3AF3A4742282}">
  <ds:schemaRefs>
    <ds:schemaRef ds:uri="http://purl.org/dc/elements/1.1/"/>
    <ds:schemaRef ds:uri="http://schemas.microsoft.com/office/2006/documentManagement/types"/>
    <ds:schemaRef ds:uri="http://schemas.microsoft.com/office/2006/metadata/properties"/>
    <ds:schemaRef ds:uri="http://schemas.microsoft.com/office/infopath/2007/PartnerControls"/>
    <ds:schemaRef ds:uri="http://purl.org/dc/terms/"/>
    <ds:schemaRef ds:uri="http://purl.org/dc/dcmitype/"/>
    <ds:schemaRef ds:uri="http://schemas.openxmlformats.org/package/2006/metadata/core-properties"/>
    <ds:schemaRef ds:uri="66ed990d-3519-489f-8ae8-b41d8cc0f8a5"/>
    <ds:schemaRef ds:uri="http://www.w3.org/XML/1998/namespace"/>
  </ds:schemaRefs>
</ds:datastoreItem>
</file>

<file path=customXml/itemProps2.xml><?xml version="1.0" encoding="utf-8"?>
<ds:datastoreItem xmlns:ds="http://schemas.openxmlformats.org/officeDocument/2006/customXml" ds:itemID="{B9E6119C-5FE2-443F-AA84-38CFBEC20105}">
  <ds:schemaRefs>
    <ds:schemaRef ds:uri="66ed990d-3519-489f-8ae8-b41d8cc0f8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IUB-template</Template>
  <TotalTime>0</TotalTime>
  <Words>1228</Words>
  <Application>Microsoft Macintosh PowerPoint</Application>
  <PresentationFormat>On-screen Show (16:9)</PresentationFormat>
  <Paragraphs>56</Paragraphs>
  <Slides>13</Slides>
  <Notes>0</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Wingdings</vt:lpstr>
      <vt:lpstr>Main</vt:lpstr>
      <vt:lpstr>Trusted AI – Aviation Final Project Results  Saurav Subash Prasad ,Vishwas Shivakumar, Akhilesh Gowda Mandya Ramesh, Sai Surya Pulagam ,  Anirudh Emani</vt:lpstr>
      <vt:lpstr>Background</vt:lpstr>
      <vt:lpstr>Insight Needs</vt:lpstr>
      <vt:lpstr>Data Analysis</vt:lpstr>
      <vt:lpstr>Visualizations</vt:lpstr>
      <vt:lpstr>Five most common cause factors</vt:lpstr>
      <vt:lpstr>Trends</vt:lpstr>
      <vt:lpstr>Trends</vt:lpstr>
      <vt:lpstr>Map Visualization</vt:lpstr>
      <vt:lpstr>Tableau Dashboard</vt:lpstr>
      <vt:lpstr>Word Tree</vt:lpstr>
      <vt:lpstr>Acknowledgements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Unnecessarily extra long title of presentation</dc:title>
  <dc:creator>Anirudh Emani</dc:creator>
  <cp:lastModifiedBy>Subash Prasad, Saurav</cp:lastModifiedBy>
  <cp:revision>1</cp:revision>
  <cp:lastPrinted>2014-06-24T16:10:50Z</cp:lastPrinted>
  <dcterms:created xsi:type="dcterms:W3CDTF">2022-10-10T17:39:51Z</dcterms:created>
  <dcterms:modified xsi:type="dcterms:W3CDTF">2023-04-25T04:34:11Z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0x010100D6EDD1DC6F726A47973C7DC77D7AEE19</vt:lpwstr>
  </property>
</Properties>
</file>